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258" r:id="rId3"/>
    <p:sldId id="307" r:id="rId4"/>
    <p:sldId id="269" r:id="rId5"/>
    <p:sldId id="263" r:id="rId6"/>
    <p:sldId id="280" r:id="rId7"/>
    <p:sldId id="267" r:id="rId8"/>
    <p:sldId id="268" r:id="rId9"/>
    <p:sldId id="259" r:id="rId10"/>
    <p:sldId id="262" r:id="rId11"/>
    <p:sldId id="261" r:id="rId12"/>
    <p:sldId id="274" r:id="rId13"/>
    <p:sldId id="260" r:id="rId14"/>
    <p:sldId id="273" r:id="rId15"/>
    <p:sldId id="272" r:id="rId16"/>
    <p:sldId id="275" r:id="rId17"/>
    <p:sldId id="278" r:id="rId18"/>
    <p:sldId id="270" r:id="rId19"/>
    <p:sldId id="303" r:id="rId20"/>
    <p:sldId id="304" r:id="rId21"/>
    <p:sldId id="305" r:id="rId22"/>
    <p:sldId id="306" r:id="rId23"/>
    <p:sldId id="281" r:id="rId24"/>
    <p:sldId id="296" r:id="rId25"/>
    <p:sldId id="297" r:id="rId26"/>
    <p:sldId id="283" r:id="rId27"/>
    <p:sldId id="284" r:id="rId28"/>
    <p:sldId id="287" r:id="rId29"/>
    <p:sldId id="288" r:id="rId30"/>
    <p:sldId id="290" r:id="rId31"/>
    <p:sldId id="308" r:id="rId32"/>
    <p:sldId id="291" r:id="rId33"/>
    <p:sldId id="292" r:id="rId34"/>
    <p:sldId id="293" r:id="rId35"/>
    <p:sldId id="294" r:id="rId36"/>
    <p:sldId id="309" r:id="rId37"/>
    <p:sldId id="310" r:id="rId38"/>
  </p:sldIdLst>
  <p:sldSz cx="9144000" cy="6858000" type="screen4x3"/>
  <p:notesSz cx="7023100" cy="93091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B512"/>
    <a:srgbClr val="99681C"/>
    <a:srgbClr val="008000"/>
    <a:srgbClr val="FF0000"/>
    <a:srgbClr val="144D29"/>
    <a:srgbClr val="BFBFBF"/>
    <a:srgbClr val="076324"/>
    <a:srgbClr val="000000"/>
    <a:srgbClr val="77A845"/>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5" autoAdjust="0"/>
    <p:restoredTop sz="89353" autoAdjust="0"/>
  </p:normalViewPr>
  <p:slideViewPr>
    <p:cSldViewPr>
      <p:cViewPr varScale="1">
        <p:scale>
          <a:sx n="78" d="100"/>
          <a:sy n="78" d="100"/>
        </p:scale>
        <p:origin x="-174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3804" y="-10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38C50-A3BF-4C85-9445-B33A529384B8}"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n-CA"/>
        </a:p>
      </dgm:t>
    </dgm:pt>
    <dgm:pt modelId="{15C02CD7-81D6-495A-B639-5AB09749CB18}">
      <dgm:prSet phldrT="[Text]"/>
      <dgm:spPr/>
      <dgm:t>
        <a:bodyPr/>
        <a:lstStyle/>
        <a:p>
          <a:r>
            <a:rPr lang="en-CA" b="1" dirty="0" smtClean="0">
              <a:latin typeface="+mj-lt"/>
            </a:rPr>
            <a:t>Community Planning</a:t>
          </a:r>
          <a:endParaRPr lang="en-CA" b="1" dirty="0">
            <a:latin typeface="+mj-lt"/>
          </a:endParaRPr>
        </a:p>
      </dgm:t>
    </dgm:pt>
    <dgm:pt modelId="{BEE48982-5E8B-4E3A-B9E3-1EE80BCC0918}" type="parTrans" cxnId="{BE89FF6B-D6EE-46D1-B516-CA1575AA61F8}">
      <dgm:prSet/>
      <dgm:spPr/>
      <dgm:t>
        <a:bodyPr/>
        <a:lstStyle/>
        <a:p>
          <a:endParaRPr lang="en-CA" b="1">
            <a:latin typeface="+mj-lt"/>
          </a:endParaRPr>
        </a:p>
      </dgm:t>
    </dgm:pt>
    <dgm:pt modelId="{A4166A48-35D4-42FF-B207-D6644F39252A}" type="sibTrans" cxnId="{BE89FF6B-D6EE-46D1-B516-CA1575AA61F8}">
      <dgm:prSet/>
      <dgm:spPr/>
      <dgm:t>
        <a:bodyPr/>
        <a:lstStyle/>
        <a:p>
          <a:endParaRPr lang="en-CA" b="1">
            <a:latin typeface="+mj-lt"/>
          </a:endParaRPr>
        </a:p>
      </dgm:t>
    </dgm:pt>
    <dgm:pt modelId="{D2C7F93C-92BB-41A5-A016-4ECE5CC4FC7B}">
      <dgm:prSet phldrT="[Text]"/>
      <dgm:spPr/>
      <dgm:t>
        <a:bodyPr/>
        <a:lstStyle/>
        <a:p>
          <a:r>
            <a:rPr lang="en-CA" b="1" dirty="0" smtClean="0">
              <a:latin typeface="+mj-lt"/>
            </a:rPr>
            <a:t>Economic Development</a:t>
          </a:r>
          <a:endParaRPr lang="en-CA" b="1" dirty="0">
            <a:latin typeface="+mj-lt"/>
          </a:endParaRPr>
        </a:p>
      </dgm:t>
    </dgm:pt>
    <dgm:pt modelId="{9DD85DC1-A0AF-45E5-8BF5-837EA1217B67}" type="parTrans" cxnId="{E9C1256A-E610-45A0-B13E-AE4E830FDE62}">
      <dgm:prSet/>
      <dgm:spPr/>
      <dgm:t>
        <a:bodyPr/>
        <a:lstStyle/>
        <a:p>
          <a:endParaRPr lang="en-CA" b="1">
            <a:latin typeface="+mj-lt"/>
          </a:endParaRPr>
        </a:p>
      </dgm:t>
    </dgm:pt>
    <dgm:pt modelId="{3CA3FEB0-CF3C-4176-B9B4-D84C4C204D58}" type="sibTrans" cxnId="{E9C1256A-E610-45A0-B13E-AE4E830FDE62}">
      <dgm:prSet/>
      <dgm:spPr/>
      <dgm:t>
        <a:bodyPr/>
        <a:lstStyle/>
        <a:p>
          <a:endParaRPr lang="en-CA" b="1">
            <a:latin typeface="+mj-lt"/>
          </a:endParaRPr>
        </a:p>
      </dgm:t>
    </dgm:pt>
    <dgm:pt modelId="{6851346E-4483-487A-A150-4923E0FB32B1}">
      <dgm:prSet phldrT="[Text]"/>
      <dgm:spPr/>
      <dgm:t>
        <a:bodyPr/>
        <a:lstStyle/>
        <a:p>
          <a:r>
            <a:rPr lang="en-CA" b="1" dirty="0" smtClean="0">
              <a:latin typeface="+mj-lt"/>
            </a:rPr>
            <a:t>Support and Facilitation</a:t>
          </a:r>
          <a:endParaRPr lang="en-CA" b="1" dirty="0">
            <a:latin typeface="+mj-lt"/>
          </a:endParaRPr>
        </a:p>
      </dgm:t>
    </dgm:pt>
    <dgm:pt modelId="{9B595E8F-515A-44B8-9363-B42CD1FF21E8}" type="parTrans" cxnId="{6D6D5E7B-742E-4847-93BD-B41B62CC03F3}">
      <dgm:prSet/>
      <dgm:spPr/>
      <dgm:t>
        <a:bodyPr/>
        <a:lstStyle/>
        <a:p>
          <a:endParaRPr lang="en-CA" b="1">
            <a:latin typeface="+mj-lt"/>
          </a:endParaRPr>
        </a:p>
      </dgm:t>
    </dgm:pt>
    <dgm:pt modelId="{97A37F69-5A53-43A6-B1A1-9FFC747DD13B}" type="sibTrans" cxnId="{6D6D5E7B-742E-4847-93BD-B41B62CC03F3}">
      <dgm:prSet/>
      <dgm:spPr/>
      <dgm:t>
        <a:bodyPr/>
        <a:lstStyle/>
        <a:p>
          <a:endParaRPr lang="en-CA" b="1">
            <a:latin typeface="+mj-lt"/>
          </a:endParaRPr>
        </a:p>
      </dgm:t>
    </dgm:pt>
    <dgm:pt modelId="{7CDADA24-0FC4-4244-B32C-7FA4B61AB6F2}">
      <dgm:prSet phldrT="[Text]"/>
      <dgm:spPr/>
      <dgm:t>
        <a:bodyPr/>
        <a:lstStyle/>
        <a:p>
          <a:r>
            <a:rPr lang="en-CA" b="1" dirty="0" smtClean="0">
              <a:latin typeface="+mj-lt"/>
            </a:rPr>
            <a:t>Promotion &amp; Attraction</a:t>
          </a:r>
          <a:endParaRPr lang="en-CA" b="1" dirty="0">
            <a:latin typeface="+mj-lt"/>
          </a:endParaRPr>
        </a:p>
      </dgm:t>
    </dgm:pt>
    <dgm:pt modelId="{A2E35BE0-74AE-4F21-AE22-49AAB2C3945B}" type="parTrans" cxnId="{34045E2B-CE4F-4381-B149-9EDFEF59500D}">
      <dgm:prSet/>
      <dgm:spPr/>
      <dgm:t>
        <a:bodyPr/>
        <a:lstStyle/>
        <a:p>
          <a:endParaRPr lang="en-CA" b="1">
            <a:latin typeface="+mj-lt"/>
          </a:endParaRPr>
        </a:p>
      </dgm:t>
    </dgm:pt>
    <dgm:pt modelId="{C373E678-E291-4225-A3F7-3D6F1A0F09AC}" type="sibTrans" cxnId="{34045E2B-CE4F-4381-B149-9EDFEF59500D}">
      <dgm:prSet/>
      <dgm:spPr/>
      <dgm:t>
        <a:bodyPr/>
        <a:lstStyle/>
        <a:p>
          <a:endParaRPr lang="en-CA" b="1">
            <a:latin typeface="+mj-lt"/>
          </a:endParaRPr>
        </a:p>
      </dgm:t>
    </dgm:pt>
    <dgm:pt modelId="{70B56CC2-CCBA-4835-98FB-E6FC516E8BE2}">
      <dgm:prSet phldrT="[Text]"/>
      <dgm:spPr/>
      <dgm:t>
        <a:bodyPr/>
        <a:lstStyle/>
        <a:p>
          <a:r>
            <a:rPr lang="en-CA" b="1" dirty="0" smtClean="0">
              <a:latin typeface="+mj-lt"/>
            </a:rPr>
            <a:t>Asset Inventories</a:t>
          </a:r>
          <a:endParaRPr lang="en-CA" b="1" dirty="0">
            <a:latin typeface="+mj-lt"/>
          </a:endParaRPr>
        </a:p>
      </dgm:t>
    </dgm:pt>
    <dgm:pt modelId="{E236C9BD-6EF0-4485-BF5D-D31DA6A7FB32}" type="parTrans" cxnId="{E6FCA3E2-09F8-4B10-9FEF-07DED07A0EFB}">
      <dgm:prSet/>
      <dgm:spPr/>
      <dgm:t>
        <a:bodyPr/>
        <a:lstStyle/>
        <a:p>
          <a:endParaRPr lang="en-CA" b="1">
            <a:latin typeface="+mj-lt"/>
          </a:endParaRPr>
        </a:p>
      </dgm:t>
    </dgm:pt>
    <dgm:pt modelId="{0EE07795-DC7B-4A86-B525-7D52636D4440}" type="sibTrans" cxnId="{E6FCA3E2-09F8-4B10-9FEF-07DED07A0EFB}">
      <dgm:prSet/>
      <dgm:spPr/>
      <dgm:t>
        <a:bodyPr/>
        <a:lstStyle/>
        <a:p>
          <a:endParaRPr lang="en-CA" b="1">
            <a:latin typeface="+mj-lt"/>
          </a:endParaRPr>
        </a:p>
      </dgm:t>
    </dgm:pt>
    <dgm:pt modelId="{DBD76E83-4D57-4290-8647-6F08608A3DB9}">
      <dgm:prSet phldrT="[Text]"/>
      <dgm:spPr/>
      <dgm:t>
        <a:bodyPr/>
        <a:lstStyle/>
        <a:p>
          <a:r>
            <a:rPr lang="en-CA" b="1" dirty="0" smtClean="0">
              <a:latin typeface="+mj-lt"/>
            </a:rPr>
            <a:t>Approvals &amp; Guidance</a:t>
          </a:r>
          <a:endParaRPr lang="en-CA" b="1" dirty="0">
            <a:latin typeface="+mj-lt"/>
          </a:endParaRPr>
        </a:p>
      </dgm:t>
    </dgm:pt>
    <dgm:pt modelId="{D8212687-FA42-4684-81C6-72641D1D5CBB}" type="parTrans" cxnId="{B58B8B90-3D07-4ED5-81AD-320B834B2B70}">
      <dgm:prSet/>
      <dgm:spPr/>
      <dgm:t>
        <a:bodyPr/>
        <a:lstStyle/>
        <a:p>
          <a:endParaRPr lang="en-CA" b="1"/>
        </a:p>
      </dgm:t>
    </dgm:pt>
    <dgm:pt modelId="{0459B9AC-4EF7-457B-84BC-1B4C802D97D7}" type="sibTrans" cxnId="{B58B8B90-3D07-4ED5-81AD-320B834B2B70}">
      <dgm:prSet/>
      <dgm:spPr/>
      <dgm:t>
        <a:bodyPr/>
        <a:lstStyle/>
        <a:p>
          <a:endParaRPr lang="en-CA" b="1"/>
        </a:p>
      </dgm:t>
    </dgm:pt>
    <dgm:pt modelId="{FBEF1E4B-8125-438D-8FF9-CCEE69A26BF9}">
      <dgm:prSet phldrT="[Text]"/>
      <dgm:spPr/>
      <dgm:t>
        <a:bodyPr/>
        <a:lstStyle/>
        <a:p>
          <a:r>
            <a:rPr lang="en-CA" b="1" dirty="0" smtClean="0">
              <a:latin typeface="+mj-lt"/>
            </a:rPr>
            <a:t>Place making</a:t>
          </a:r>
          <a:endParaRPr lang="en-CA" b="1" dirty="0">
            <a:latin typeface="+mj-lt"/>
          </a:endParaRPr>
        </a:p>
      </dgm:t>
    </dgm:pt>
    <dgm:pt modelId="{302BB5EC-F978-4B12-AA9C-284BECCD9569}" type="parTrans" cxnId="{0B6841BF-8EBA-4326-9060-598473E4FFC9}">
      <dgm:prSet/>
      <dgm:spPr/>
      <dgm:t>
        <a:bodyPr/>
        <a:lstStyle/>
        <a:p>
          <a:endParaRPr lang="en-CA" b="1"/>
        </a:p>
      </dgm:t>
    </dgm:pt>
    <dgm:pt modelId="{D64B33BB-54A9-466C-BA9E-4E1E1A38911E}" type="sibTrans" cxnId="{0B6841BF-8EBA-4326-9060-598473E4FFC9}">
      <dgm:prSet/>
      <dgm:spPr/>
      <dgm:t>
        <a:bodyPr/>
        <a:lstStyle/>
        <a:p>
          <a:endParaRPr lang="en-CA" b="1"/>
        </a:p>
      </dgm:t>
    </dgm:pt>
    <dgm:pt modelId="{8BC7B142-E2F3-4B25-B3D3-2388656BD19B}">
      <dgm:prSet phldrT="[Text]"/>
      <dgm:spPr/>
      <dgm:t>
        <a:bodyPr/>
        <a:lstStyle/>
        <a:p>
          <a:r>
            <a:rPr lang="en-CA" b="1" dirty="0" smtClean="0">
              <a:latin typeface="+mj-lt"/>
            </a:rPr>
            <a:t>Growth, Master, and Comm. Imp. Plans</a:t>
          </a:r>
          <a:endParaRPr lang="en-CA" b="1" dirty="0">
            <a:latin typeface="+mj-lt"/>
          </a:endParaRPr>
        </a:p>
      </dgm:t>
    </dgm:pt>
    <dgm:pt modelId="{B538645D-0A47-4A8D-8282-122766F3A1C9}" type="parTrans" cxnId="{30835E2A-FAAB-4700-9A76-B80FADFACFED}">
      <dgm:prSet/>
      <dgm:spPr/>
      <dgm:t>
        <a:bodyPr/>
        <a:lstStyle/>
        <a:p>
          <a:endParaRPr lang="en-CA" b="1"/>
        </a:p>
      </dgm:t>
    </dgm:pt>
    <dgm:pt modelId="{81C7CC68-BEE0-4518-967C-0613F080454B}" type="sibTrans" cxnId="{30835E2A-FAAB-4700-9A76-B80FADFACFED}">
      <dgm:prSet/>
      <dgm:spPr/>
      <dgm:t>
        <a:bodyPr/>
        <a:lstStyle/>
        <a:p>
          <a:endParaRPr lang="en-CA" b="1"/>
        </a:p>
      </dgm:t>
    </dgm:pt>
    <dgm:pt modelId="{97450C0C-74AE-4EC5-8D8B-7FFA29071A0A}">
      <dgm:prSet phldrT="[Text]"/>
      <dgm:spPr/>
      <dgm:t>
        <a:bodyPr/>
        <a:lstStyle/>
        <a:p>
          <a:r>
            <a:rPr lang="en-CA" b="1" dirty="0" smtClean="0">
              <a:latin typeface="+mj-lt"/>
            </a:rPr>
            <a:t>Needs Assessments</a:t>
          </a:r>
          <a:endParaRPr lang="en-CA" b="1" dirty="0">
            <a:latin typeface="+mj-lt"/>
          </a:endParaRPr>
        </a:p>
      </dgm:t>
    </dgm:pt>
    <dgm:pt modelId="{DC4043FA-74FB-45F7-AB0E-64B6BE1BB188}" type="parTrans" cxnId="{FCD54911-5E49-4E86-8C80-263E98A378CC}">
      <dgm:prSet/>
      <dgm:spPr/>
      <dgm:t>
        <a:bodyPr/>
        <a:lstStyle/>
        <a:p>
          <a:endParaRPr lang="en-CA" b="1"/>
        </a:p>
      </dgm:t>
    </dgm:pt>
    <dgm:pt modelId="{A0E458D6-264D-41BA-B9AE-57DA86AD2012}" type="sibTrans" cxnId="{FCD54911-5E49-4E86-8C80-263E98A378CC}">
      <dgm:prSet/>
      <dgm:spPr/>
      <dgm:t>
        <a:bodyPr/>
        <a:lstStyle/>
        <a:p>
          <a:endParaRPr lang="en-CA" b="1"/>
        </a:p>
      </dgm:t>
    </dgm:pt>
    <dgm:pt modelId="{09D0FC0E-EDE9-4BBA-B06B-B5CAA1D17541}">
      <dgm:prSet phldrT="[Text]"/>
      <dgm:spPr/>
      <dgm:t>
        <a:bodyPr/>
        <a:lstStyle/>
        <a:p>
          <a:r>
            <a:rPr lang="en-CA" b="1" dirty="0" smtClean="0">
              <a:latin typeface="+mj-lt"/>
            </a:rPr>
            <a:t>Economic Ecology Cultivation</a:t>
          </a:r>
          <a:endParaRPr lang="en-CA" b="1" dirty="0">
            <a:latin typeface="+mj-lt"/>
          </a:endParaRPr>
        </a:p>
      </dgm:t>
    </dgm:pt>
    <dgm:pt modelId="{7A25C37D-0ACE-4280-87D1-F6C1B95275D8}" type="parTrans" cxnId="{ACCCEBC2-4BEA-4558-AF59-07EBF803DA62}">
      <dgm:prSet/>
      <dgm:spPr/>
      <dgm:t>
        <a:bodyPr/>
        <a:lstStyle/>
        <a:p>
          <a:endParaRPr lang="en-CA"/>
        </a:p>
      </dgm:t>
    </dgm:pt>
    <dgm:pt modelId="{0B6E3CD0-BACC-4FD2-81C1-3580C6FAC89C}" type="sibTrans" cxnId="{ACCCEBC2-4BEA-4558-AF59-07EBF803DA62}">
      <dgm:prSet/>
      <dgm:spPr/>
      <dgm:t>
        <a:bodyPr/>
        <a:lstStyle/>
        <a:p>
          <a:endParaRPr lang="en-CA"/>
        </a:p>
      </dgm:t>
    </dgm:pt>
    <dgm:pt modelId="{09BB2FA5-BA34-4079-A0DF-E59A485998C9}" type="pres">
      <dgm:prSet presAssocID="{D4F38C50-A3BF-4C85-9445-B33A529384B8}" presName="outerComposite" presStyleCnt="0">
        <dgm:presLayoutVars>
          <dgm:chMax val="2"/>
          <dgm:animLvl val="lvl"/>
          <dgm:resizeHandles val="exact"/>
        </dgm:presLayoutVars>
      </dgm:prSet>
      <dgm:spPr/>
      <dgm:t>
        <a:bodyPr/>
        <a:lstStyle/>
        <a:p>
          <a:endParaRPr lang="en-CA"/>
        </a:p>
      </dgm:t>
    </dgm:pt>
    <dgm:pt modelId="{7FA52EB2-1C4F-4D0B-961B-B346F62E2A49}" type="pres">
      <dgm:prSet presAssocID="{D4F38C50-A3BF-4C85-9445-B33A529384B8}" presName="dummyMaxCanvas" presStyleCnt="0"/>
      <dgm:spPr/>
    </dgm:pt>
    <dgm:pt modelId="{408BCA46-761E-4E13-A2B9-57E32C713E0B}" type="pres">
      <dgm:prSet presAssocID="{D4F38C50-A3BF-4C85-9445-B33A529384B8}" presName="parentComposite" presStyleCnt="0"/>
      <dgm:spPr/>
    </dgm:pt>
    <dgm:pt modelId="{E9F91210-0170-4389-AE1E-8D60B9C50EB3}" type="pres">
      <dgm:prSet presAssocID="{D4F38C50-A3BF-4C85-9445-B33A529384B8}" presName="parent1" presStyleLbl="alignAccFollowNode1" presStyleIdx="0" presStyleCnt="4">
        <dgm:presLayoutVars>
          <dgm:chMax val="4"/>
        </dgm:presLayoutVars>
      </dgm:prSet>
      <dgm:spPr/>
      <dgm:t>
        <a:bodyPr/>
        <a:lstStyle/>
        <a:p>
          <a:endParaRPr lang="en-CA"/>
        </a:p>
      </dgm:t>
    </dgm:pt>
    <dgm:pt modelId="{D3BC2A93-9E35-4ACB-9283-55DB5DBA2D74}" type="pres">
      <dgm:prSet presAssocID="{D4F38C50-A3BF-4C85-9445-B33A529384B8}" presName="parent2" presStyleLbl="alignAccFollowNode1" presStyleIdx="1" presStyleCnt="4">
        <dgm:presLayoutVars>
          <dgm:chMax val="4"/>
        </dgm:presLayoutVars>
      </dgm:prSet>
      <dgm:spPr/>
      <dgm:t>
        <a:bodyPr/>
        <a:lstStyle/>
        <a:p>
          <a:endParaRPr lang="en-CA"/>
        </a:p>
      </dgm:t>
    </dgm:pt>
    <dgm:pt modelId="{72C815C7-C3B6-43AD-87A4-8D547CDC4D2A}" type="pres">
      <dgm:prSet presAssocID="{D4F38C50-A3BF-4C85-9445-B33A529384B8}" presName="childrenComposite" presStyleCnt="0"/>
      <dgm:spPr/>
    </dgm:pt>
    <dgm:pt modelId="{FED55642-DD46-4FD7-8AA3-8F251AEB1564}" type="pres">
      <dgm:prSet presAssocID="{D4F38C50-A3BF-4C85-9445-B33A529384B8}" presName="dummyMaxCanvas_ChildArea" presStyleCnt="0"/>
      <dgm:spPr/>
    </dgm:pt>
    <dgm:pt modelId="{4884131C-1119-4763-8747-0D4634C4EF46}" type="pres">
      <dgm:prSet presAssocID="{D4F38C50-A3BF-4C85-9445-B33A529384B8}" presName="fulcrum" presStyleLbl="alignAccFollowNode1" presStyleIdx="2" presStyleCnt="4"/>
      <dgm:spPr/>
    </dgm:pt>
    <dgm:pt modelId="{786C8D90-8868-4670-A775-C561D5D06692}" type="pres">
      <dgm:prSet presAssocID="{D4F38C50-A3BF-4C85-9445-B33A529384B8}" presName="balance_44" presStyleLbl="alignAccFollowNode1" presStyleIdx="3" presStyleCnt="4">
        <dgm:presLayoutVars>
          <dgm:bulletEnabled val="1"/>
        </dgm:presLayoutVars>
      </dgm:prSet>
      <dgm:spPr/>
    </dgm:pt>
    <dgm:pt modelId="{98742AF5-514B-436F-9E00-AAA40A66FCD4}" type="pres">
      <dgm:prSet presAssocID="{D4F38C50-A3BF-4C85-9445-B33A529384B8}" presName="right_44_1" presStyleLbl="node1" presStyleIdx="0" presStyleCnt="8">
        <dgm:presLayoutVars>
          <dgm:bulletEnabled val="1"/>
        </dgm:presLayoutVars>
      </dgm:prSet>
      <dgm:spPr/>
      <dgm:t>
        <a:bodyPr/>
        <a:lstStyle/>
        <a:p>
          <a:endParaRPr lang="en-CA"/>
        </a:p>
      </dgm:t>
    </dgm:pt>
    <dgm:pt modelId="{4915A4B5-9DF1-47F5-84A2-13E3473E7DA2}" type="pres">
      <dgm:prSet presAssocID="{D4F38C50-A3BF-4C85-9445-B33A529384B8}" presName="right_44_2" presStyleLbl="node1" presStyleIdx="1" presStyleCnt="8">
        <dgm:presLayoutVars>
          <dgm:bulletEnabled val="1"/>
        </dgm:presLayoutVars>
      </dgm:prSet>
      <dgm:spPr/>
      <dgm:t>
        <a:bodyPr/>
        <a:lstStyle/>
        <a:p>
          <a:endParaRPr lang="en-CA"/>
        </a:p>
      </dgm:t>
    </dgm:pt>
    <dgm:pt modelId="{D38CC0FD-5174-4CBE-A63A-3B6C8A6EABCB}" type="pres">
      <dgm:prSet presAssocID="{D4F38C50-A3BF-4C85-9445-B33A529384B8}" presName="right_44_3" presStyleLbl="node1" presStyleIdx="2" presStyleCnt="8">
        <dgm:presLayoutVars>
          <dgm:bulletEnabled val="1"/>
        </dgm:presLayoutVars>
      </dgm:prSet>
      <dgm:spPr/>
      <dgm:t>
        <a:bodyPr/>
        <a:lstStyle/>
        <a:p>
          <a:endParaRPr lang="en-CA"/>
        </a:p>
      </dgm:t>
    </dgm:pt>
    <dgm:pt modelId="{3852D8CA-F89E-4701-A35F-27AC7678D92E}" type="pres">
      <dgm:prSet presAssocID="{D4F38C50-A3BF-4C85-9445-B33A529384B8}" presName="right_44_4" presStyleLbl="node1" presStyleIdx="3" presStyleCnt="8">
        <dgm:presLayoutVars>
          <dgm:bulletEnabled val="1"/>
        </dgm:presLayoutVars>
      </dgm:prSet>
      <dgm:spPr/>
      <dgm:t>
        <a:bodyPr/>
        <a:lstStyle/>
        <a:p>
          <a:endParaRPr lang="en-CA"/>
        </a:p>
      </dgm:t>
    </dgm:pt>
    <dgm:pt modelId="{1CA778DC-B481-4615-86CE-8B91DF6CE69B}" type="pres">
      <dgm:prSet presAssocID="{D4F38C50-A3BF-4C85-9445-B33A529384B8}" presName="left_44_1" presStyleLbl="node1" presStyleIdx="4" presStyleCnt="8">
        <dgm:presLayoutVars>
          <dgm:bulletEnabled val="1"/>
        </dgm:presLayoutVars>
      </dgm:prSet>
      <dgm:spPr/>
      <dgm:t>
        <a:bodyPr/>
        <a:lstStyle/>
        <a:p>
          <a:endParaRPr lang="en-CA"/>
        </a:p>
      </dgm:t>
    </dgm:pt>
    <dgm:pt modelId="{CADCBFCF-890A-4576-A8AE-A523457260D1}" type="pres">
      <dgm:prSet presAssocID="{D4F38C50-A3BF-4C85-9445-B33A529384B8}" presName="left_44_2" presStyleLbl="node1" presStyleIdx="5" presStyleCnt="8">
        <dgm:presLayoutVars>
          <dgm:bulletEnabled val="1"/>
        </dgm:presLayoutVars>
      </dgm:prSet>
      <dgm:spPr/>
      <dgm:t>
        <a:bodyPr/>
        <a:lstStyle/>
        <a:p>
          <a:endParaRPr lang="en-CA"/>
        </a:p>
      </dgm:t>
    </dgm:pt>
    <dgm:pt modelId="{42E3D941-DB5A-4EF1-B4BE-801F42320EFE}" type="pres">
      <dgm:prSet presAssocID="{D4F38C50-A3BF-4C85-9445-B33A529384B8}" presName="left_44_3" presStyleLbl="node1" presStyleIdx="6" presStyleCnt="8">
        <dgm:presLayoutVars>
          <dgm:bulletEnabled val="1"/>
        </dgm:presLayoutVars>
      </dgm:prSet>
      <dgm:spPr/>
      <dgm:t>
        <a:bodyPr/>
        <a:lstStyle/>
        <a:p>
          <a:endParaRPr lang="en-CA"/>
        </a:p>
      </dgm:t>
    </dgm:pt>
    <dgm:pt modelId="{113E0300-C573-4B5B-8721-CF7865D80974}" type="pres">
      <dgm:prSet presAssocID="{D4F38C50-A3BF-4C85-9445-B33A529384B8}" presName="left_44_4" presStyleLbl="node1" presStyleIdx="7" presStyleCnt="8">
        <dgm:presLayoutVars>
          <dgm:bulletEnabled val="1"/>
        </dgm:presLayoutVars>
      </dgm:prSet>
      <dgm:spPr/>
      <dgm:t>
        <a:bodyPr/>
        <a:lstStyle/>
        <a:p>
          <a:endParaRPr lang="en-CA"/>
        </a:p>
      </dgm:t>
    </dgm:pt>
  </dgm:ptLst>
  <dgm:cxnLst>
    <dgm:cxn modelId="{CCE8CF56-F700-4C15-866E-BAE9F55C275D}" type="presOf" srcId="{FBEF1E4B-8125-438D-8FF9-CCEE69A26BF9}" destId="{1CA778DC-B481-4615-86CE-8B91DF6CE69B}" srcOrd="0" destOrd="0" presId="urn:microsoft.com/office/officeart/2005/8/layout/balance1"/>
    <dgm:cxn modelId="{BE89FF6B-D6EE-46D1-B516-CA1575AA61F8}" srcId="{D4F38C50-A3BF-4C85-9445-B33A529384B8}" destId="{15C02CD7-81D6-495A-B639-5AB09749CB18}" srcOrd="0" destOrd="0" parTransId="{BEE48982-5E8B-4E3A-B9E3-1EE80BCC0918}" sibTransId="{A4166A48-35D4-42FF-B207-D6644F39252A}"/>
    <dgm:cxn modelId="{0B6841BF-8EBA-4326-9060-598473E4FFC9}" srcId="{15C02CD7-81D6-495A-B639-5AB09749CB18}" destId="{FBEF1E4B-8125-438D-8FF9-CCEE69A26BF9}" srcOrd="0" destOrd="0" parTransId="{302BB5EC-F978-4B12-AA9C-284BECCD9569}" sibTransId="{D64B33BB-54A9-466C-BA9E-4E1E1A38911E}"/>
    <dgm:cxn modelId="{B58B8B90-3D07-4ED5-81AD-320B834B2B70}" srcId="{15C02CD7-81D6-495A-B639-5AB09749CB18}" destId="{DBD76E83-4D57-4290-8647-6F08608A3DB9}" srcOrd="1" destOrd="0" parTransId="{D8212687-FA42-4684-81C6-72641D1D5CBB}" sibTransId="{0459B9AC-4EF7-457B-84BC-1B4C802D97D7}"/>
    <dgm:cxn modelId="{F1BB900F-2250-4FE9-98D0-BE420249157A}" type="presOf" srcId="{15C02CD7-81D6-495A-B639-5AB09749CB18}" destId="{E9F91210-0170-4389-AE1E-8D60B9C50EB3}" srcOrd="0" destOrd="0" presId="urn:microsoft.com/office/officeart/2005/8/layout/balance1"/>
    <dgm:cxn modelId="{7C2D815B-BFA8-401E-9643-0165D5FC9098}" type="presOf" srcId="{8BC7B142-E2F3-4B25-B3D3-2388656BD19B}" destId="{42E3D941-DB5A-4EF1-B4BE-801F42320EFE}" srcOrd="0" destOrd="0" presId="urn:microsoft.com/office/officeart/2005/8/layout/balance1"/>
    <dgm:cxn modelId="{E12DB085-24F2-400A-94E0-BBC3E0569254}" type="presOf" srcId="{7CDADA24-0FC4-4244-B32C-7FA4B61AB6F2}" destId="{4915A4B5-9DF1-47F5-84A2-13E3473E7DA2}" srcOrd="0" destOrd="0" presId="urn:microsoft.com/office/officeart/2005/8/layout/balance1"/>
    <dgm:cxn modelId="{060B4442-F492-40A5-A4C8-7ACE64C070D7}" type="presOf" srcId="{09D0FC0E-EDE9-4BBA-B06B-B5CAA1D17541}" destId="{D38CC0FD-5174-4CBE-A63A-3B6C8A6EABCB}" srcOrd="0" destOrd="0" presId="urn:microsoft.com/office/officeart/2005/8/layout/balance1"/>
    <dgm:cxn modelId="{E6FCA3E2-09F8-4B10-9FEF-07DED07A0EFB}" srcId="{D2C7F93C-92BB-41A5-A016-4ECE5CC4FC7B}" destId="{70B56CC2-CCBA-4835-98FB-E6FC516E8BE2}" srcOrd="3" destOrd="0" parTransId="{E236C9BD-6EF0-4485-BF5D-D31DA6A7FB32}" sibTransId="{0EE07795-DC7B-4A86-B525-7D52636D4440}"/>
    <dgm:cxn modelId="{34045E2B-CE4F-4381-B149-9EDFEF59500D}" srcId="{D2C7F93C-92BB-41A5-A016-4ECE5CC4FC7B}" destId="{7CDADA24-0FC4-4244-B32C-7FA4B61AB6F2}" srcOrd="1" destOrd="0" parTransId="{A2E35BE0-74AE-4F21-AE22-49AAB2C3945B}" sibTransId="{C373E678-E291-4225-A3F7-3D6F1A0F09AC}"/>
    <dgm:cxn modelId="{6D6D5E7B-742E-4847-93BD-B41B62CC03F3}" srcId="{D2C7F93C-92BB-41A5-A016-4ECE5CC4FC7B}" destId="{6851346E-4483-487A-A150-4923E0FB32B1}" srcOrd="0" destOrd="0" parTransId="{9B595E8F-515A-44B8-9363-B42CD1FF21E8}" sibTransId="{97A37F69-5A53-43A6-B1A1-9FFC747DD13B}"/>
    <dgm:cxn modelId="{E9C1256A-E610-45A0-B13E-AE4E830FDE62}" srcId="{D4F38C50-A3BF-4C85-9445-B33A529384B8}" destId="{D2C7F93C-92BB-41A5-A016-4ECE5CC4FC7B}" srcOrd="1" destOrd="0" parTransId="{9DD85DC1-A0AF-45E5-8BF5-837EA1217B67}" sibTransId="{3CA3FEB0-CF3C-4176-B9B4-D84C4C204D58}"/>
    <dgm:cxn modelId="{A728200A-7663-4E06-B65F-13A5A5F882BD}" type="presOf" srcId="{6851346E-4483-487A-A150-4923E0FB32B1}" destId="{98742AF5-514B-436F-9E00-AAA40A66FCD4}" srcOrd="0" destOrd="0" presId="urn:microsoft.com/office/officeart/2005/8/layout/balance1"/>
    <dgm:cxn modelId="{B1B3EA45-1899-46F6-BBCC-C6B86C80DBC3}" type="presOf" srcId="{97450C0C-74AE-4EC5-8D8B-7FFA29071A0A}" destId="{113E0300-C573-4B5B-8721-CF7865D80974}" srcOrd="0" destOrd="0" presId="urn:microsoft.com/office/officeart/2005/8/layout/balance1"/>
    <dgm:cxn modelId="{ACCCEBC2-4BEA-4558-AF59-07EBF803DA62}" srcId="{D2C7F93C-92BB-41A5-A016-4ECE5CC4FC7B}" destId="{09D0FC0E-EDE9-4BBA-B06B-B5CAA1D17541}" srcOrd="2" destOrd="0" parTransId="{7A25C37D-0ACE-4280-87D1-F6C1B95275D8}" sibTransId="{0B6E3CD0-BACC-4FD2-81C1-3580C6FAC89C}"/>
    <dgm:cxn modelId="{5FB32F25-8A8C-4F65-9BB5-05420044F7E8}" type="presOf" srcId="{DBD76E83-4D57-4290-8647-6F08608A3DB9}" destId="{CADCBFCF-890A-4576-A8AE-A523457260D1}" srcOrd="0" destOrd="0" presId="urn:microsoft.com/office/officeart/2005/8/layout/balance1"/>
    <dgm:cxn modelId="{86A8B7F0-76F5-4F6C-8489-3676D9DEC8E1}" type="presOf" srcId="{70B56CC2-CCBA-4835-98FB-E6FC516E8BE2}" destId="{3852D8CA-F89E-4701-A35F-27AC7678D92E}" srcOrd="0" destOrd="0" presId="urn:microsoft.com/office/officeart/2005/8/layout/balance1"/>
    <dgm:cxn modelId="{C8ADB132-DA75-4940-A797-CDFD7079EBE4}" type="presOf" srcId="{D4F38C50-A3BF-4C85-9445-B33A529384B8}" destId="{09BB2FA5-BA34-4079-A0DF-E59A485998C9}" srcOrd="0" destOrd="0" presId="urn:microsoft.com/office/officeart/2005/8/layout/balance1"/>
    <dgm:cxn modelId="{30835E2A-FAAB-4700-9A76-B80FADFACFED}" srcId="{15C02CD7-81D6-495A-B639-5AB09749CB18}" destId="{8BC7B142-E2F3-4B25-B3D3-2388656BD19B}" srcOrd="2" destOrd="0" parTransId="{B538645D-0A47-4A8D-8282-122766F3A1C9}" sibTransId="{81C7CC68-BEE0-4518-967C-0613F080454B}"/>
    <dgm:cxn modelId="{9A992935-A168-4C98-991C-1C8812746CC7}" type="presOf" srcId="{D2C7F93C-92BB-41A5-A016-4ECE5CC4FC7B}" destId="{D3BC2A93-9E35-4ACB-9283-55DB5DBA2D74}" srcOrd="0" destOrd="0" presId="urn:microsoft.com/office/officeart/2005/8/layout/balance1"/>
    <dgm:cxn modelId="{FCD54911-5E49-4E86-8C80-263E98A378CC}" srcId="{15C02CD7-81D6-495A-B639-5AB09749CB18}" destId="{97450C0C-74AE-4EC5-8D8B-7FFA29071A0A}" srcOrd="3" destOrd="0" parTransId="{DC4043FA-74FB-45F7-AB0E-64B6BE1BB188}" sibTransId="{A0E458D6-264D-41BA-B9AE-57DA86AD2012}"/>
    <dgm:cxn modelId="{76BD3E77-A4CE-46CC-8530-D06F148870A4}" type="presParOf" srcId="{09BB2FA5-BA34-4079-A0DF-E59A485998C9}" destId="{7FA52EB2-1C4F-4D0B-961B-B346F62E2A49}" srcOrd="0" destOrd="0" presId="urn:microsoft.com/office/officeart/2005/8/layout/balance1"/>
    <dgm:cxn modelId="{B0C19C3F-60FC-4EDB-9E8F-7E9AB675F9C6}" type="presParOf" srcId="{09BB2FA5-BA34-4079-A0DF-E59A485998C9}" destId="{408BCA46-761E-4E13-A2B9-57E32C713E0B}" srcOrd="1" destOrd="0" presId="urn:microsoft.com/office/officeart/2005/8/layout/balance1"/>
    <dgm:cxn modelId="{4425482E-1B64-4D83-A839-5511DFC555A9}" type="presParOf" srcId="{408BCA46-761E-4E13-A2B9-57E32C713E0B}" destId="{E9F91210-0170-4389-AE1E-8D60B9C50EB3}" srcOrd="0" destOrd="0" presId="urn:microsoft.com/office/officeart/2005/8/layout/balance1"/>
    <dgm:cxn modelId="{325866A0-4D6B-4789-A8FD-8F2876AC1803}" type="presParOf" srcId="{408BCA46-761E-4E13-A2B9-57E32C713E0B}" destId="{D3BC2A93-9E35-4ACB-9283-55DB5DBA2D74}" srcOrd="1" destOrd="0" presId="urn:microsoft.com/office/officeart/2005/8/layout/balance1"/>
    <dgm:cxn modelId="{E92C624A-FD93-47E1-8906-D670165F27C5}" type="presParOf" srcId="{09BB2FA5-BA34-4079-A0DF-E59A485998C9}" destId="{72C815C7-C3B6-43AD-87A4-8D547CDC4D2A}" srcOrd="2" destOrd="0" presId="urn:microsoft.com/office/officeart/2005/8/layout/balance1"/>
    <dgm:cxn modelId="{94446F08-668A-434A-A6F2-AFDF12E12FE8}" type="presParOf" srcId="{72C815C7-C3B6-43AD-87A4-8D547CDC4D2A}" destId="{FED55642-DD46-4FD7-8AA3-8F251AEB1564}" srcOrd="0" destOrd="0" presId="urn:microsoft.com/office/officeart/2005/8/layout/balance1"/>
    <dgm:cxn modelId="{F948118F-89E7-4825-ADBA-079510A9030E}" type="presParOf" srcId="{72C815C7-C3B6-43AD-87A4-8D547CDC4D2A}" destId="{4884131C-1119-4763-8747-0D4634C4EF46}" srcOrd="1" destOrd="0" presId="urn:microsoft.com/office/officeart/2005/8/layout/balance1"/>
    <dgm:cxn modelId="{E3B8754B-B3F6-49C4-B530-CAF635AD70BD}" type="presParOf" srcId="{72C815C7-C3B6-43AD-87A4-8D547CDC4D2A}" destId="{786C8D90-8868-4670-A775-C561D5D06692}" srcOrd="2" destOrd="0" presId="urn:microsoft.com/office/officeart/2005/8/layout/balance1"/>
    <dgm:cxn modelId="{31AD576C-D9EE-47D9-A80F-41F2AB74479E}" type="presParOf" srcId="{72C815C7-C3B6-43AD-87A4-8D547CDC4D2A}" destId="{98742AF5-514B-436F-9E00-AAA40A66FCD4}" srcOrd="3" destOrd="0" presId="urn:microsoft.com/office/officeart/2005/8/layout/balance1"/>
    <dgm:cxn modelId="{14EF2200-1BAA-446E-8BCA-1D914859A144}" type="presParOf" srcId="{72C815C7-C3B6-43AD-87A4-8D547CDC4D2A}" destId="{4915A4B5-9DF1-47F5-84A2-13E3473E7DA2}" srcOrd="4" destOrd="0" presId="urn:microsoft.com/office/officeart/2005/8/layout/balance1"/>
    <dgm:cxn modelId="{4FBFFB21-C40D-41A9-85BD-E62F995ECAC2}" type="presParOf" srcId="{72C815C7-C3B6-43AD-87A4-8D547CDC4D2A}" destId="{D38CC0FD-5174-4CBE-A63A-3B6C8A6EABCB}" srcOrd="5" destOrd="0" presId="urn:microsoft.com/office/officeart/2005/8/layout/balance1"/>
    <dgm:cxn modelId="{937E1CC1-0667-46DF-83F3-6AF7800D97FA}" type="presParOf" srcId="{72C815C7-C3B6-43AD-87A4-8D547CDC4D2A}" destId="{3852D8CA-F89E-4701-A35F-27AC7678D92E}" srcOrd="6" destOrd="0" presId="urn:microsoft.com/office/officeart/2005/8/layout/balance1"/>
    <dgm:cxn modelId="{EF7A94AD-E0E3-49B9-B41A-9132B026985B}" type="presParOf" srcId="{72C815C7-C3B6-43AD-87A4-8D547CDC4D2A}" destId="{1CA778DC-B481-4615-86CE-8B91DF6CE69B}" srcOrd="7" destOrd="0" presId="urn:microsoft.com/office/officeart/2005/8/layout/balance1"/>
    <dgm:cxn modelId="{2DFAF3B7-F088-483C-9CC5-F6D010BC7B8E}" type="presParOf" srcId="{72C815C7-C3B6-43AD-87A4-8D547CDC4D2A}" destId="{CADCBFCF-890A-4576-A8AE-A523457260D1}" srcOrd="8" destOrd="0" presId="urn:microsoft.com/office/officeart/2005/8/layout/balance1"/>
    <dgm:cxn modelId="{CC71D6D4-1A28-4444-BE68-790B8E398422}" type="presParOf" srcId="{72C815C7-C3B6-43AD-87A4-8D547CDC4D2A}" destId="{42E3D941-DB5A-4EF1-B4BE-801F42320EFE}" srcOrd="9" destOrd="0" presId="urn:microsoft.com/office/officeart/2005/8/layout/balance1"/>
    <dgm:cxn modelId="{72B27EFD-B552-4DE8-9E8E-55F4B2092A91}" type="presParOf" srcId="{72C815C7-C3B6-43AD-87A4-8D547CDC4D2A}" destId="{113E0300-C573-4B5B-8721-CF7865D80974}"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91210-0170-4389-AE1E-8D60B9C50EB3}">
      <dsp:nvSpPr>
        <dsp:cNvPr id="0" name=""/>
        <dsp:cNvSpPr/>
      </dsp:nvSpPr>
      <dsp:spPr>
        <a:xfrm>
          <a:off x="1812162" y="0"/>
          <a:ext cx="1581340" cy="878522"/>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latin typeface="+mj-lt"/>
            </a:rPr>
            <a:t>Community Planning</a:t>
          </a:r>
          <a:endParaRPr lang="en-CA" sz="1600" b="1" kern="1200" dirty="0">
            <a:latin typeface="+mj-lt"/>
          </a:endParaRPr>
        </a:p>
      </dsp:txBody>
      <dsp:txXfrm>
        <a:off x="1837893" y="25731"/>
        <a:ext cx="1529878" cy="827060"/>
      </dsp:txXfrm>
    </dsp:sp>
    <dsp:sp modelId="{D3BC2A93-9E35-4ACB-9283-55DB5DBA2D74}">
      <dsp:nvSpPr>
        <dsp:cNvPr id="0" name=""/>
        <dsp:cNvSpPr/>
      </dsp:nvSpPr>
      <dsp:spPr>
        <a:xfrm>
          <a:off x="4096321" y="0"/>
          <a:ext cx="1581340" cy="878522"/>
        </a:xfrm>
        <a:prstGeom prst="roundRect">
          <a:avLst>
            <a:gd name="adj" fmla="val 10000"/>
          </a:avLst>
        </a:prstGeom>
        <a:solidFill>
          <a:schemeClr val="accent4">
            <a:tint val="40000"/>
            <a:alpha val="90000"/>
            <a:hueOff val="-130739"/>
            <a:satOff val="9404"/>
            <a:lumOff val="1208"/>
            <a:alphaOff val="0"/>
          </a:schemeClr>
        </a:solidFill>
        <a:ln w="25400" cap="flat" cmpd="sng" algn="ctr">
          <a:solidFill>
            <a:schemeClr val="accent4">
              <a:tint val="40000"/>
              <a:alpha val="90000"/>
              <a:hueOff val="-130739"/>
              <a:satOff val="9404"/>
              <a:lumOff val="12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latin typeface="+mj-lt"/>
            </a:rPr>
            <a:t>Economic Development</a:t>
          </a:r>
          <a:endParaRPr lang="en-CA" sz="1600" b="1" kern="1200" dirty="0">
            <a:latin typeface="+mj-lt"/>
          </a:endParaRPr>
        </a:p>
      </dsp:txBody>
      <dsp:txXfrm>
        <a:off x="4122052" y="25731"/>
        <a:ext cx="1529878" cy="827060"/>
      </dsp:txXfrm>
    </dsp:sp>
    <dsp:sp modelId="{4884131C-1119-4763-8747-0D4634C4EF46}">
      <dsp:nvSpPr>
        <dsp:cNvPr id="0" name=""/>
        <dsp:cNvSpPr/>
      </dsp:nvSpPr>
      <dsp:spPr>
        <a:xfrm>
          <a:off x="3415466" y="3733721"/>
          <a:ext cx="658891" cy="658891"/>
        </a:xfrm>
        <a:prstGeom prst="triangle">
          <a:avLst/>
        </a:prstGeom>
        <a:solidFill>
          <a:schemeClr val="accent4">
            <a:tint val="40000"/>
            <a:alpha val="90000"/>
            <a:hueOff val="-261479"/>
            <a:satOff val="18809"/>
            <a:lumOff val="2416"/>
            <a:alphaOff val="0"/>
          </a:schemeClr>
        </a:solidFill>
        <a:ln w="25400" cap="flat" cmpd="sng" algn="ctr">
          <a:solidFill>
            <a:schemeClr val="accent4">
              <a:tint val="40000"/>
              <a:alpha val="90000"/>
              <a:hueOff val="-261479"/>
              <a:satOff val="18809"/>
              <a:lumOff val="2416"/>
              <a:alphaOff val="0"/>
            </a:schemeClr>
          </a:solidFill>
          <a:prstDash val="solid"/>
        </a:ln>
        <a:effectLst/>
      </dsp:spPr>
      <dsp:style>
        <a:lnRef idx="2">
          <a:scrgbClr r="0" g="0" b="0"/>
        </a:lnRef>
        <a:fillRef idx="1">
          <a:scrgbClr r="0" g="0" b="0"/>
        </a:fillRef>
        <a:effectRef idx="0">
          <a:scrgbClr r="0" g="0" b="0"/>
        </a:effectRef>
        <a:fontRef idx="minor"/>
      </dsp:style>
    </dsp:sp>
    <dsp:sp modelId="{786C8D90-8868-4670-A775-C561D5D06692}">
      <dsp:nvSpPr>
        <dsp:cNvPr id="0" name=""/>
        <dsp:cNvSpPr/>
      </dsp:nvSpPr>
      <dsp:spPr>
        <a:xfrm>
          <a:off x="1768236" y="3457864"/>
          <a:ext cx="3953351" cy="267070"/>
        </a:xfrm>
        <a:prstGeom prst="rect">
          <a:avLst/>
        </a:prstGeom>
        <a:solidFill>
          <a:schemeClr val="accent4">
            <a:tint val="40000"/>
            <a:alpha val="90000"/>
            <a:hueOff val="-392218"/>
            <a:satOff val="28213"/>
            <a:lumOff val="3624"/>
            <a:alphaOff val="0"/>
          </a:schemeClr>
        </a:solidFill>
        <a:ln w="25400" cap="flat" cmpd="sng" algn="ctr">
          <a:solidFill>
            <a:schemeClr val="accent4">
              <a:tint val="40000"/>
              <a:alpha val="90000"/>
              <a:hueOff val="-392218"/>
              <a:satOff val="28213"/>
              <a:lumOff val="3624"/>
              <a:alphaOff val="0"/>
            </a:schemeClr>
          </a:solidFill>
          <a:prstDash val="solid"/>
        </a:ln>
        <a:effectLst/>
      </dsp:spPr>
      <dsp:style>
        <a:lnRef idx="2">
          <a:scrgbClr r="0" g="0" b="0"/>
        </a:lnRef>
        <a:fillRef idx="1">
          <a:scrgbClr r="0" g="0" b="0"/>
        </a:fillRef>
        <a:effectRef idx="0">
          <a:scrgbClr r="0" g="0" b="0"/>
        </a:effectRef>
        <a:fontRef idx="minor"/>
      </dsp:style>
    </dsp:sp>
    <dsp:sp modelId="{98742AF5-514B-436F-9E00-AAA40A66FCD4}">
      <dsp:nvSpPr>
        <dsp:cNvPr id="0" name=""/>
        <dsp:cNvSpPr/>
      </dsp:nvSpPr>
      <dsp:spPr>
        <a:xfrm>
          <a:off x="4096321" y="2885068"/>
          <a:ext cx="1581340" cy="5411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CA" sz="1100" b="1" kern="1200" dirty="0" smtClean="0">
              <a:latin typeface="+mj-lt"/>
            </a:rPr>
            <a:t>Support and Facilitation</a:t>
          </a:r>
          <a:endParaRPr lang="en-CA" sz="1100" b="1" kern="1200" dirty="0">
            <a:latin typeface="+mj-lt"/>
          </a:endParaRPr>
        </a:p>
      </dsp:txBody>
      <dsp:txXfrm>
        <a:off x="4122739" y="2911486"/>
        <a:ext cx="1528504" cy="488333"/>
      </dsp:txXfrm>
    </dsp:sp>
    <dsp:sp modelId="{4915A4B5-9DF1-47F5-84A2-13E3473E7DA2}">
      <dsp:nvSpPr>
        <dsp:cNvPr id="0" name=""/>
        <dsp:cNvSpPr/>
      </dsp:nvSpPr>
      <dsp:spPr>
        <a:xfrm>
          <a:off x="4096321" y="2301729"/>
          <a:ext cx="1581340" cy="541169"/>
        </a:xfrm>
        <a:prstGeom prst="roundRect">
          <a:avLst/>
        </a:prstGeom>
        <a:solidFill>
          <a:schemeClr val="accent4">
            <a:hueOff val="-30801"/>
            <a:satOff val="214"/>
            <a:lumOff val="24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CA" sz="1100" b="1" kern="1200" dirty="0" smtClean="0">
              <a:latin typeface="+mj-lt"/>
            </a:rPr>
            <a:t>Promotion &amp; Attraction</a:t>
          </a:r>
          <a:endParaRPr lang="en-CA" sz="1100" b="1" kern="1200" dirty="0">
            <a:latin typeface="+mj-lt"/>
          </a:endParaRPr>
        </a:p>
      </dsp:txBody>
      <dsp:txXfrm>
        <a:off x="4122739" y="2328147"/>
        <a:ext cx="1528504" cy="488333"/>
      </dsp:txXfrm>
    </dsp:sp>
    <dsp:sp modelId="{D38CC0FD-5174-4CBE-A63A-3B6C8A6EABCB}">
      <dsp:nvSpPr>
        <dsp:cNvPr id="0" name=""/>
        <dsp:cNvSpPr/>
      </dsp:nvSpPr>
      <dsp:spPr>
        <a:xfrm>
          <a:off x="4096321" y="1718390"/>
          <a:ext cx="1581340" cy="541169"/>
        </a:xfrm>
        <a:prstGeom prst="roundRect">
          <a:avLst/>
        </a:prstGeom>
        <a:solidFill>
          <a:schemeClr val="accent4">
            <a:hueOff val="-61601"/>
            <a:satOff val="429"/>
            <a:lumOff val="48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CA" sz="1100" b="1" kern="1200" dirty="0" smtClean="0">
              <a:latin typeface="+mj-lt"/>
            </a:rPr>
            <a:t>Economic Ecology Cultivation</a:t>
          </a:r>
          <a:endParaRPr lang="en-CA" sz="1100" b="1" kern="1200" dirty="0">
            <a:latin typeface="+mj-lt"/>
          </a:endParaRPr>
        </a:p>
      </dsp:txBody>
      <dsp:txXfrm>
        <a:off x="4122739" y="1744808"/>
        <a:ext cx="1528504" cy="488333"/>
      </dsp:txXfrm>
    </dsp:sp>
    <dsp:sp modelId="{3852D8CA-F89E-4701-A35F-27AC7678D92E}">
      <dsp:nvSpPr>
        <dsp:cNvPr id="0" name=""/>
        <dsp:cNvSpPr/>
      </dsp:nvSpPr>
      <dsp:spPr>
        <a:xfrm>
          <a:off x="4096321" y="1124508"/>
          <a:ext cx="1581340" cy="541169"/>
        </a:xfrm>
        <a:prstGeom prst="roundRect">
          <a:avLst/>
        </a:prstGeom>
        <a:solidFill>
          <a:schemeClr val="accent4">
            <a:hueOff val="-92402"/>
            <a:satOff val="643"/>
            <a:lumOff val="7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CA" sz="1100" b="1" kern="1200" dirty="0" smtClean="0">
              <a:latin typeface="+mj-lt"/>
            </a:rPr>
            <a:t>Asset Inventories</a:t>
          </a:r>
          <a:endParaRPr lang="en-CA" sz="1100" b="1" kern="1200" dirty="0">
            <a:latin typeface="+mj-lt"/>
          </a:endParaRPr>
        </a:p>
      </dsp:txBody>
      <dsp:txXfrm>
        <a:off x="4122739" y="1150926"/>
        <a:ext cx="1528504" cy="488333"/>
      </dsp:txXfrm>
    </dsp:sp>
    <dsp:sp modelId="{1CA778DC-B481-4615-86CE-8B91DF6CE69B}">
      <dsp:nvSpPr>
        <dsp:cNvPr id="0" name=""/>
        <dsp:cNvSpPr/>
      </dsp:nvSpPr>
      <dsp:spPr>
        <a:xfrm>
          <a:off x="1812162" y="2885068"/>
          <a:ext cx="1581340" cy="541169"/>
        </a:xfrm>
        <a:prstGeom prst="roundRect">
          <a:avLst/>
        </a:prstGeom>
        <a:solidFill>
          <a:schemeClr val="accent4">
            <a:hueOff val="-123203"/>
            <a:satOff val="857"/>
            <a:lumOff val="96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CA" sz="1100" b="1" kern="1200" dirty="0" smtClean="0">
              <a:latin typeface="+mj-lt"/>
            </a:rPr>
            <a:t>Place making</a:t>
          </a:r>
          <a:endParaRPr lang="en-CA" sz="1100" b="1" kern="1200" dirty="0">
            <a:latin typeface="+mj-lt"/>
          </a:endParaRPr>
        </a:p>
      </dsp:txBody>
      <dsp:txXfrm>
        <a:off x="1838580" y="2911486"/>
        <a:ext cx="1528504" cy="488333"/>
      </dsp:txXfrm>
    </dsp:sp>
    <dsp:sp modelId="{CADCBFCF-890A-4576-A8AE-A523457260D1}">
      <dsp:nvSpPr>
        <dsp:cNvPr id="0" name=""/>
        <dsp:cNvSpPr/>
      </dsp:nvSpPr>
      <dsp:spPr>
        <a:xfrm>
          <a:off x="1812162" y="2301729"/>
          <a:ext cx="1581340" cy="541169"/>
        </a:xfrm>
        <a:prstGeom prst="roundRect">
          <a:avLst/>
        </a:prstGeom>
        <a:solidFill>
          <a:schemeClr val="accent4">
            <a:hueOff val="-154003"/>
            <a:satOff val="1071"/>
            <a:lumOff val="120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CA" sz="1100" b="1" kern="1200" dirty="0" smtClean="0">
              <a:latin typeface="+mj-lt"/>
            </a:rPr>
            <a:t>Approvals &amp; Guidance</a:t>
          </a:r>
          <a:endParaRPr lang="en-CA" sz="1100" b="1" kern="1200" dirty="0">
            <a:latin typeface="+mj-lt"/>
          </a:endParaRPr>
        </a:p>
      </dsp:txBody>
      <dsp:txXfrm>
        <a:off x="1838580" y="2328147"/>
        <a:ext cx="1528504" cy="488333"/>
      </dsp:txXfrm>
    </dsp:sp>
    <dsp:sp modelId="{42E3D941-DB5A-4EF1-B4BE-801F42320EFE}">
      <dsp:nvSpPr>
        <dsp:cNvPr id="0" name=""/>
        <dsp:cNvSpPr/>
      </dsp:nvSpPr>
      <dsp:spPr>
        <a:xfrm>
          <a:off x="1812162" y="1718390"/>
          <a:ext cx="1581340" cy="541169"/>
        </a:xfrm>
        <a:prstGeom prst="roundRect">
          <a:avLst/>
        </a:prstGeom>
        <a:solidFill>
          <a:schemeClr val="accent4">
            <a:hueOff val="-184804"/>
            <a:satOff val="1286"/>
            <a:lumOff val="14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CA" sz="1100" b="1" kern="1200" dirty="0" smtClean="0">
              <a:latin typeface="+mj-lt"/>
            </a:rPr>
            <a:t>Growth, Master, and Comm. Imp. Plans</a:t>
          </a:r>
          <a:endParaRPr lang="en-CA" sz="1100" b="1" kern="1200" dirty="0">
            <a:latin typeface="+mj-lt"/>
          </a:endParaRPr>
        </a:p>
      </dsp:txBody>
      <dsp:txXfrm>
        <a:off x="1838580" y="1744808"/>
        <a:ext cx="1528504" cy="488333"/>
      </dsp:txXfrm>
    </dsp:sp>
    <dsp:sp modelId="{113E0300-C573-4B5B-8721-CF7865D80974}">
      <dsp:nvSpPr>
        <dsp:cNvPr id="0" name=""/>
        <dsp:cNvSpPr/>
      </dsp:nvSpPr>
      <dsp:spPr>
        <a:xfrm>
          <a:off x="1812162" y="1124508"/>
          <a:ext cx="1581340" cy="541169"/>
        </a:xfrm>
        <a:prstGeom prst="roundRect">
          <a:avLst/>
        </a:prstGeom>
        <a:solidFill>
          <a:schemeClr val="accent4">
            <a:hueOff val="-215605"/>
            <a:satOff val="1500"/>
            <a:lumOff val="16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CA" sz="1100" b="1" kern="1200" dirty="0" smtClean="0">
              <a:latin typeface="+mj-lt"/>
            </a:rPr>
            <a:t>Needs Assessments</a:t>
          </a:r>
          <a:endParaRPr lang="en-CA" sz="1100" b="1" kern="1200" dirty="0">
            <a:latin typeface="+mj-lt"/>
          </a:endParaRPr>
        </a:p>
      </dsp:txBody>
      <dsp:txXfrm>
        <a:off x="1838580" y="1150926"/>
        <a:ext cx="1528504" cy="48833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endParaRPr lang="en-CA" dirty="0"/>
          </a:p>
        </p:txBody>
      </p:sp>
      <p:sp>
        <p:nvSpPr>
          <p:cNvPr id="3" name="Date Placeholder 2"/>
          <p:cNvSpPr>
            <a:spLocks noGrp="1"/>
          </p:cNvSpPr>
          <p:nvPr>
            <p:ph type="dt" sz="quarter" idx="1"/>
          </p:nvPr>
        </p:nvSpPr>
        <p:spPr>
          <a:xfrm>
            <a:off x="3977928" y="1"/>
            <a:ext cx="3043649" cy="464839"/>
          </a:xfrm>
          <a:prstGeom prst="rect">
            <a:avLst/>
          </a:prstGeom>
        </p:spPr>
        <p:txBody>
          <a:bodyPr vert="horz" lIns="88276" tIns="44138" rIns="88276" bIns="44138" rtlCol="0"/>
          <a:lstStyle>
            <a:lvl1pPr algn="r">
              <a:defRPr sz="1200"/>
            </a:lvl1pPr>
          </a:lstStyle>
          <a:p>
            <a:fld id="{25DE2BCC-8B34-4B38-B25B-0A0B78D58379}" type="datetimeFigureOut">
              <a:rPr lang="en-CA" smtClean="0"/>
              <a:pPr/>
              <a:t>9/16/15</a:t>
            </a:fld>
            <a:endParaRPr lang="en-CA" dirty="0"/>
          </a:p>
        </p:txBody>
      </p:sp>
      <p:sp>
        <p:nvSpPr>
          <p:cNvPr id="4" name="Footer Placeholder 3"/>
          <p:cNvSpPr>
            <a:spLocks noGrp="1"/>
          </p:cNvSpPr>
          <p:nvPr>
            <p:ph type="ftr" sz="quarter" idx="2"/>
          </p:nvPr>
        </p:nvSpPr>
        <p:spPr>
          <a:xfrm>
            <a:off x="0" y="8842723"/>
            <a:ext cx="3043649" cy="464839"/>
          </a:xfrm>
          <a:prstGeom prst="rect">
            <a:avLst/>
          </a:prstGeom>
        </p:spPr>
        <p:txBody>
          <a:bodyPr vert="horz" lIns="88276" tIns="44138" rIns="88276" bIns="44138"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6" tIns="44138" rIns="88276" bIns="44138" rtlCol="0" anchor="b"/>
          <a:lstStyle>
            <a:lvl1pPr algn="r">
              <a:defRPr sz="1200"/>
            </a:lvl1pPr>
          </a:lstStyle>
          <a:p>
            <a:fld id="{2B1450A4-A6E2-45BB-87EC-51953E965E37}" type="slidenum">
              <a:rPr lang="en-CA" smtClean="0"/>
              <a:pPr/>
              <a:t>‹#›</a:t>
            </a:fld>
            <a:endParaRPr lang="en-CA" dirty="0"/>
          </a:p>
        </p:txBody>
      </p:sp>
    </p:spTree>
    <p:extLst>
      <p:ext uri="{BB962C8B-B14F-4D97-AF65-F5344CB8AC3E}">
        <p14:creationId xmlns:p14="http://schemas.microsoft.com/office/powerpoint/2010/main" val="572559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337">
              <a:defRPr sz="1300"/>
            </a:lvl1pPr>
          </a:lstStyle>
          <a:p>
            <a:pPr>
              <a:defRPr/>
            </a:pPr>
            <a:endParaRPr lang="en-US" dirty="0"/>
          </a:p>
        </p:txBody>
      </p:sp>
      <p:sp>
        <p:nvSpPr>
          <p:cNvPr id="22531" name="Rectangle 3"/>
          <p:cNvSpPr>
            <a:spLocks noGrp="1" noChangeArrowheads="1"/>
          </p:cNvSpPr>
          <p:nvPr>
            <p:ph type="dt" idx="1"/>
          </p:nvPr>
        </p:nvSpPr>
        <p:spPr bwMode="auto">
          <a:xfrm>
            <a:off x="3977928"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337">
              <a:defRPr sz="13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02616" y="4422131"/>
            <a:ext cx="5617870" cy="4188171"/>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337">
              <a:defRPr sz="1300"/>
            </a:lvl1pPr>
          </a:lstStyle>
          <a:p>
            <a:pPr>
              <a:defRPr/>
            </a:pPr>
            <a:endParaRPr lang="en-US" dirty="0"/>
          </a:p>
        </p:txBody>
      </p:sp>
      <p:sp>
        <p:nvSpPr>
          <p:cNvPr id="22535" name="Rectangle 7"/>
          <p:cNvSpPr>
            <a:spLocks noGrp="1" noChangeArrowheads="1"/>
          </p:cNvSpPr>
          <p:nvPr>
            <p:ph type="sldNum" sz="quarter" idx="5"/>
          </p:nvPr>
        </p:nvSpPr>
        <p:spPr bwMode="auto">
          <a:xfrm>
            <a:off x="3977928"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337">
              <a:defRPr sz="1300"/>
            </a:lvl1pPr>
          </a:lstStyle>
          <a:p>
            <a:pPr>
              <a:defRPr/>
            </a:pPr>
            <a:fld id="{BBCA2A6E-C0D3-43CE-AEF4-57132E03AB2D}" type="slidenum">
              <a:rPr lang="en-US"/>
              <a:pPr>
                <a:defRPr/>
              </a:pPr>
              <a:t>‹#›</a:t>
            </a:fld>
            <a:endParaRPr lang="en-US" dirty="0"/>
          </a:p>
        </p:txBody>
      </p:sp>
    </p:spTree>
    <p:extLst>
      <p:ext uri="{BB962C8B-B14F-4D97-AF65-F5344CB8AC3E}">
        <p14:creationId xmlns:p14="http://schemas.microsoft.com/office/powerpoint/2010/main" val="1592991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URBAN SPRAWL</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4</a:t>
            </a:fld>
            <a:endParaRPr lang="en-US" dirty="0"/>
          </a:p>
        </p:txBody>
      </p:sp>
    </p:spTree>
    <p:extLst>
      <p:ext uri="{BB962C8B-B14F-4D97-AF65-F5344CB8AC3E}">
        <p14:creationId xmlns:p14="http://schemas.microsoft.com/office/powerpoint/2010/main" val="319727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Hope is not</a:t>
            </a:r>
            <a:r>
              <a:rPr lang="en-CA" baseline="0" dirty="0" smtClean="0"/>
              <a:t> a course of action</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15</a:t>
            </a:fld>
            <a:endParaRPr lang="en-US" dirty="0"/>
          </a:p>
        </p:txBody>
      </p:sp>
    </p:spTree>
    <p:extLst>
      <p:ext uri="{BB962C8B-B14F-4D97-AF65-F5344CB8AC3E}">
        <p14:creationId xmlns:p14="http://schemas.microsoft.com/office/powerpoint/2010/main" val="41648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Municipal</a:t>
            </a:r>
            <a:r>
              <a:rPr lang="en-CA" baseline="0" dirty="0" smtClean="0"/>
              <a:t> Leadership in the form of </a:t>
            </a:r>
            <a:r>
              <a:rPr lang="en-CA" dirty="0" smtClean="0"/>
              <a:t>Community Development Team</a:t>
            </a:r>
            <a:r>
              <a:rPr lang="en-CA" baseline="0" dirty="0" smtClean="0"/>
              <a:t> </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16</a:t>
            </a:fld>
            <a:endParaRPr lang="en-US" dirty="0"/>
          </a:p>
        </p:txBody>
      </p:sp>
    </p:spTree>
    <p:extLst>
      <p:ext uri="{BB962C8B-B14F-4D97-AF65-F5344CB8AC3E}">
        <p14:creationId xmlns:p14="http://schemas.microsoft.com/office/powerpoint/2010/main" val="1547334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a resource for property owners, developers, community organizations, and neighbors who are interested in cleaning up brownfields, recovering neighborhood land. </a:t>
            </a:r>
          </a:p>
          <a:p>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18</a:t>
            </a:fld>
            <a:endParaRPr lang="en-US" dirty="0"/>
          </a:p>
        </p:txBody>
      </p:sp>
    </p:spTree>
    <p:extLst>
      <p:ext uri="{BB962C8B-B14F-4D97-AF65-F5344CB8AC3E}">
        <p14:creationId xmlns:p14="http://schemas.microsoft.com/office/powerpoint/2010/main" val="32607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CA" b="1" dirty="0" smtClean="0"/>
              <a:t>Argentina - Second Mining Development Technical Assistance Project (PASMA II)</a:t>
            </a:r>
          </a:p>
          <a:p>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22</a:t>
            </a:fld>
            <a:endParaRPr lang="en-US" dirty="0"/>
          </a:p>
        </p:txBody>
      </p:sp>
    </p:spTree>
    <p:extLst>
      <p:ext uri="{BB962C8B-B14F-4D97-AF65-F5344CB8AC3E}">
        <p14:creationId xmlns:p14="http://schemas.microsoft.com/office/powerpoint/2010/main" val="119756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implementation costs in bullet</a:t>
            </a:r>
            <a:r>
              <a:rPr lang="en-US" baseline="0" dirty="0" smtClean="0"/>
              <a:t> #1?</a:t>
            </a:r>
            <a:endParaRPr lang="en-CA" dirty="0"/>
          </a:p>
        </p:txBody>
      </p:sp>
      <p:sp>
        <p:nvSpPr>
          <p:cNvPr id="4" name="Slide Number Placeholder 3"/>
          <p:cNvSpPr>
            <a:spLocks noGrp="1"/>
          </p:cNvSpPr>
          <p:nvPr>
            <p:ph type="sldNum" sz="quarter" idx="10"/>
          </p:nvPr>
        </p:nvSpPr>
        <p:spPr/>
        <p:txBody>
          <a:bodyPr/>
          <a:lstStyle/>
          <a:p>
            <a:fld id="{95D6B050-47E6-483C-B69E-4AA1FD122ADF}" type="slidenum">
              <a:rPr lang="en-US" smtClean="0"/>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Should we mention</a:t>
            </a:r>
            <a:r>
              <a:rPr lang="en-US" baseline="0" dirty="0" smtClean="0"/>
              <a:t> PCB’s?  They are being phased out at the end of this year (but fluorescent light ballasts are exempt)</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24</a:t>
            </a:fld>
            <a:endParaRPr lang="en-US" dirty="0"/>
          </a:p>
        </p:txBody>
      </p:sp>
    </p:spTree>
    <p:extLst>
      <p:ext uri="{BB962C8B-B14F-4D97-AF65-F5344CB8AC3E}">
        <p14:creationId xmlns:p14="http://schemas.microsoft.com/office/powerpoint/2010/main" val="3513648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25</a:t>
            </a:fld>
            <a:endParaRPr lang="en-US" dirty="0"/>
          </a:p>
        </p:txBody>
      </p:sp>
    </p:spTree>
    <p:extLst>
      <p:ext uri="{BB962C8B-B14F-4D97-AF65-F5344CB8AC3E}">
        <p14:creationId xmlns:p14="http://schemas.microsoft.com/office/powerpoint/2010/main" val="167290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Phase I </a:t>
            </a:r>
            <a:endParaRPr lang="en-US" strike="sngStrike" dirty="0" smtClean="0"/>
          </a:p>
          <a:p>
            <a:pPr marL="706768" lvl="2" indent="-326201"/>
            <a:r>
              <a:rPr lang="en-US" dirty="0" smtClean="0"/>
              <a:t>	Non intrusive study to identify potential areas of concern</a:t>
            </a:r>
          </a:p>
          <a:p>
            <a:pPr marL="706768" lvl="2" indent="-326201"/>
            <a:r>
              <a:rPr lang="en-US" dirty="0" smtClean="0"/>
              <a:t>	Phase I study completed prior to closing, usually at the request of the lending institution</a:t>
            </a:r>
          </a:p>
          <a:p>
            <a:pPr marL="706768" lvl="2" indent="-326201"/>
            <a:r>
              <a:rPr lang="en-US" dirty="0" smtClean="0"/>
              <a:t>	Provides environmental record of the site</a:t>
            </a:r>
          </a:p>
          <a:p>
            <a:r>
              <a:rPr lang="en-US" dirty="0" smtClean="0"/>
              <a:t>Phase II</a:t>
            </a:r>
          </a:p>
          <a:p>
            <a:r>
              <a:rPr lang="en-US" dirty="0" smtClean="0"/>
              <a:t>	Intrusive investigation to delineate the nature and extent of any contamination or hazardous materials present</a:t>
            </a:r>
          </a:p>
          <a:p>
            <a:r>
              <a:rPr lang="en-US" dirty="0" smtClean="0"/>
              <a:t>Record of Site Condition</a:t>
            </a:r>
          </a:p>
          <a:p>
            <a:r>
              <a:rPr lang="en-US" dirty="0" smtClean="0"/>
              <a:t>	not required, optional clearance</a:t>
            </a:r>
            <a:r>
              <a:rPr lang="en-US" baseline="0" dirty="0" smtClean="0"/>
              <a:t> from MOE, requires additional work</a:t>
            </a:r>
            <a:endParaRPr lang="en-US" dirty="0" smtClean="0"/>
          </a:p>
          <a:p>
            <a:endParaRPr lang="en-CA" dirty="0"/>
          </a:p>
        </p:txBody>
      </p:sp>
      <p:sp>
        <p:nvSpPr>
          <p:cNvPr id="4" name="Slide Number Placeholder 3"/>
          <p:cNvSpPr>
            <a:spLocks noGrp="1"/>
          </p:cNvSpPr>
          <p:nvPr>
            <p:ph type="sldNum" sz="quarter" idx="10"/>
          </p:nvPr>
        </p:nvSpPr>
        <p:spPr/>
        <p:txBody>
          <a:bodyPr/>
          <a:lstStyle/>
          <a:p>
            <a:fld id="{95D6B050-47E6-483C-B69E-4AA1FD122ADF}" type="slidenum">
              <a:rPr lang="en-US" smtClean="0"/>
              <a:pPr/>
              <a:t>26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42950" lvl="2" indent="-342900"/>
            <a:r>
              <a:rPr lang="en-US" dirty="0" smtClean="0"/>
              <a:t>-The </a:t>
            </a:r>
            <a:r>
              <a:rPr lang="en-US" dirty="0"/>
              <a:t>objective is to define potential environmental liability associated with site and surrounding properties</a:t>
            </a:r>
          </a:p>
          <a:p>
            <a:pPr marL="742950" marR="0" lvl="2" indent="-342900" algn="l" defTabSz="914400" rtl="0" eaLnBrk="0" fontAlgn="base" latinLnBrk="0" hangingPunct="0">
              <a:lnSpc>
                <a:spcPct val="100000"/>
              </a:lnSpc>
              <a:spcBef>
                <a:spcPct val="30000"/>
              </a:spcBef>
              <a:spcAft>
                <a:spcPct val="0"/>
              </a:spcAft>
              <a:buClrTx/>
              <a:buSzTx/>
              <a:buFontTx/>
              <a:buNone/>
              <a:tabLst/>
              <a:defRPr/>
            </a:pPr>
            <a:r>
              <a:rPr lang="en-US" dirty="0" smtClean="0"/>
              <a:t>-Non-intrusive study,</a:t>
            </a:r>
            <a:r>
              <a:rPr lang="en-US" baseline="0" dirty="0" smtClean="0"/>
              <a:t> desktop review</a:t>
            </a:r>
            <a:endParaRPr lang="en-US" dirty="0" smtClean="0"/>
          </a:p>
          <a:p>
            <a:pPr marL="742950" lvl="2" indent="-342900"/>
            <a:r>
              <a:rPr lang="en-US" dirty="0" smtClean="0"/>
              <a:t>-Provides </a:t>
            </a:r>
            <a:r>
              <a:rPr lang="en-US" dirty="0"/>
              <a:t>environmental record of the site and surrounding </a:t>
            </a:r>
            <a:r>
              <a:rPr lang="en-US" dirty="0" smtClean="0"/>
              <a:t>land</a:t>
            </a:r>
          </a:p>
          <a:p>
            <a:pPr marL="742950" marR="0" lvl="2" indent="-342900" algn="l" defTabSz="914400" rtl="0" eaLnBrk="0" fontAlgn="base" latinLnBrk="0" hangingPunct="0">
              <a:lnSpc>
                <a:spcPct val="100000"/>
              </a:lnSpc>
              <a:spcBef>
                <a:spcPct val="30000"/>
              </a:spcBef>
              <a:spcAft>
                <a:spcPct val="0"/>
              </a:spcAft>
              <a:buClrTx/>
              <a:buSzTx/>
              <a:buFontTx/>
              <a:buNone/>
              <a:tabLst/>
              <a:defRPr/>
            </a:pPr>
            <a:r>
              <a:rPr lang="en-US" dirty="0" smtClean="0"/>
              <a:t>-Typically valid for 18 months</a:t>
            </a:r>
          </a:p>
          <a:p>
            <a:pPr marL="742950" lvl="2" indent="-342900"/>
            <a:endParaRPr lang="en-US" dirty="0"/>
          </a:p>
          <a:p>
            <a:endParaRPr lang="en-CA" dirty="0"/>
          </a:p>
        </p:txBody>
      </p:sp>
      <p:sp>
        <p:nvSpPr>
          <p:cNvPr id="4" name="Slide Number Placeholder 3"/>
          <p:cNvSpPr>
            <a:spLocks noGrp="1"/>
          </p:cNvSpPr>
          <p:nvPr>
            <p:ph type="sldNum" sz="quarter" idx="10"/>
          </p:nvPr>
        </p:nvSpPr>
        <p:spPr/>
        <p:txBody>
          <a:bodyPr/>
          <a:lstStyle/>
          <a:p>
            <a:fld id="{95D6B050-47E6-483C-B69E-4AA1FD122ADF}"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1">
              <a:buClr>
                <a:srgbClr val="EDB512"/>
              </a:buClr>
              <a:buFont typeface="Arial" panose="020B0604020202020204" pitchFamily="34" charset="0"/>
              <a:buNone/>
            </a:pPr>
            <a:r>
              <a:rPr lang="en-US" sz="2400" dirty="0" smtClean="0"/>
              <a:t>OBJECTIVE</a:t>
            </a:r>
          </a:p>
          <a:p>
            <a:pPr lvl="1">
              <a:buClr>
                <a:srgbClr val="EDB512"/>
              </a:buClr>
              <a:buFont typeface="Arial" panose="020B0604020202020204" pitchFamily="34" charset="0"/>
              <a:buChar char="•"/>
            </a:pPr>
            <a:r>
              <a:rPr lang="en-US" sz="2400" dirty="0" smtClean="0"/>
              <a:t>Determining nature and extent of contamination or hazardous materials, if present</a:t>
            </a:r>
          </a:p>
          <a:p>
            <a:pPr lvl="1">
              <a:buClr>
                <a:srgbClr val="EDB512"/>
              </a:buClr>
              <a:buFont typeface="Arial" panose="020B0604020202020204" pitchFamily="34" charset="0"/>
              <a:buChar char="•"/>
            </a:pPr>
            <a:r>
              <a:rPr lang="en-US" sz="2400" dirty="0" smtClean="0"/>
              <a:t>The Phase II ESA scope is typically based on the results of the Phase I ESA</a:t>
            </a:r>
          </a:p>
          <a:p>
            <a:pPr marL="457200" marR="0" lvl="1" indent="0" algn="l" defTabSz="914400" rtl="0" eaLnBrk="0" fontAlgn="base" latinLnBrk="0" hangingPunct="0">
              <a:lnSpc>
                <a:spcPct val="100000"/>
              </a:lnSpc>
              <a:spcBef>
                <a:spcPct val="30000"/>
              </a:spcBef>
              <a:spcAft>
                <a:spcPct val="0"/>
              </a:spcAft>
              <a:buClr>
                <a:srgbClr val="EDB512"/>
              </a:buClr>
              <a:buSzTx/>
              <a:buFont typeface="Arial" panose="020B0604020202020204" pitchFamily="34" charset="0"/>
              <a:buNone/>
              <a:tabLst/>
              <a:defRPr/>
            </a:pPr>
            <a:r>
              <a:rPr lang="en-US" sz="2400" dirty="0" smtClean="0"/>
              <a:t>SETUP and SAMPLE COLLECTION</a:t>
            </a:r>
          </a:p>
          <a:p>
            <a:pPr marL="457200" marR="0" lvl="1" indent="0" algn="l" defTabSz="914400" rtl="0" eaLnBrk="0" fontAlgn="base" latinLnBrk="0" hangingPunct="0">
              <a:lnSpc>
                <a:spcPct val="100000"/>
              </a:lnSpc>
              <a:spcBef>
                <a:spcPct val="30000"/>
              </a:spcBef>
              <a:spcAft>
                <a:spcPct val="0"/>
              </a:spcAft>
              <a:buClr>
                <a:srgbClr val="EDB512"/>
              </a:buClr>
              <a:buSzTx/>
              <a:buFont typeface="Arial" panose="020B0604020202020204" pitchFamily="34" charset="0"/>
              <a:buChar char="•"/>
              <a:tabLst/>
              <a:defRPr/>
            </a:pPr>
            <a:r>
              <a:rPr lang="en-US" sz="2400" dirty="0" smtClean="0"/>
              <a:t>Completed through an intrusive study to collect subsurface soil/groundwater samples</a:t>
            </a:r>
          </a:p>
          <a:p>
            <a:pPr marL="457200" marR="0" lvl="1" indent="0" algn="l" defTabSz="914400" rtl="0" eaLnBrk="0" fontAlgn="base" latinLnBrk="0" hangingPunct="0">
              <a:lnSpc>
                <a:spcPct val="100000"/>
              </a:lnSpc>
              <a:spcBef>
                <a:spcPct val="30000"/>
              </a:spcBef>
              <a:spcAft>
                <a:spcPct val="0"/>
              </a:spcAft>
              <a:buClr>
                <a:srgbClr val="EDB512"/>
              </a:buClr>
              <a:buSzTx/>
              <a:buFont typeface="Arial" panose="020B0604020202020204" pitchFamily="34" charset="0"/>
              <a:buChar char="•"/>
              <a:tabLst/>
              <a:defRPr/>
            </a:pPr>
            <a:r>
              <a:rPr lang="en-US" sz="2400" dirty="0" smtClean="0"/>
              <a:t>Soil and groundwater are assessed</a:t>
            </a:r>
          </a:p>
          <a:p>
            <a:pPr marL="457200" marR="0" lvl="1" indent="0" algn="l" defTabSz="914400" rtl="0" eaLnBrk="0" fontAlgn="base" latinLnBrk="0" hangingPunct="0">
              <a:lnSpc>
                <a:spcPct val="100000"/>
              </a:lnSpc>
              <a:spcBef>
                <a:spcPct val="30000"/>
              </a:spcBef>
              <a:spcAft>
                <a:spcPct val="0"/>
              </a:spcAft>
              <a:buClr>
                <a:srgbClr val="EDB512"/>
              </a:buClr>
              <a:buSzTx/>
              <a:buFont typeface="Arial" panose="020B0604020202020204" pitchFamily="34" charset="0"/>
              <a:buChar char="•"/>
              <a:tabLst/>
              <a:defRPr/>
            </a:pPr>
            <a:r>
              <a:rPr lang="en-US" sz="2400" dirty="0" smtClean="0"/>
              <a:t>Comment</a:t>
            </a:r>
            <a:r>
              <a:rPr lang="en-US" sz="2400" baseline="0" dirty="0" smtClean="0"/>
              <a:t> on the size of rigs, capable of getting in tight places</a:t>
            </a:r>
            <a:endParaRPr lang="en-US" sz="2400" dirty="0" smtClean="0"/>
          </a:p>
          <a:p>
            <a:pPr marL="457200" marR="0" lvl="1" indent="0" algn="l" defTabSz="914400" rtl="0" eaLnBrk="0" fontAlgn="base" latinLnBrk="0" hangingPunct="0">
              <a:lnSpc>
                <a:spcPct val="100000"/>
              </a:lnSpc>
              <a:spcBef>
                <a:spcPct val="30000"/>
              </a:spcBef>
              <a:spcAft>
                <a:spcPct val="0"/>
              </a:spcAft>
              <a:buClr>
                <a:srgbClr val="EDB512"/>
              </a:buClr>
              <a:buSzTx/>
              <a:buFont typeface="Arial" panose="020B0604020202020204" pitchFamily="34" charset="0"/>
              <a:buChar char="•"/>
              <a:tabLst/>
              <a:defRPr/>
            </a:pPr>
            <a:r>
              <a:rPr lang="en-US" sz="2400" dirty="0" smtClean="0"/>
              <a:t>Direction of GW</a:t>
            </a:r>
            <a:r>
              <a:rPr lang="en-US" sz="2400" baseline="0" dirty="0" smtClean="0"/>
              <a:t> flow is determined, helps to determine potential off-site sources or receptors of contamination</a:t>
            </a:r>
          </a:p>
          <a:p>
            <a:pPr marL="457200" marR="0" lvl="1" indent="0" algn="l" defTabSz="914400" rtl="0" eaLnBrk="0" fontAlgn="base" latinLnBrk="0" hangingPunct="0">
              <a:lnSpc>
                <a:spcPct val="100000"/>
              </a:lnSpc>
              <a:spcBef>
                <a:spcPct val="30000"/>
              </a:spcBef>
              <a:spcAft>
                <a:spcPct val="0"/>
              </a:spcAft>
              <a:buClr>
                <a:srgbClr val="EDB512"/>
              </a:buClr>
              <a:buSzTx/>
              <a:buFont typeface="Arial" panose="020B0604020202020204" pitchFamily="34" charset="0"/>
              <a:buNone/>
              <a:tabLst/>
              <a:defRPr/>
            </a:pPr>
            <a:r>
              <a:rPr lang="en-US" sz="2400" baseline="0" dirty="0" smtClean="0"/>
              <a:t>ANALYSIS</a:t>
            </a:r>
          </a:p>
          <a:p>
            <a:pPr marL="457200" marR="0" lvl="1" indent="0" algn="l" defTabSz="914400" rtl="0" eaLnBrk="0" fontAlgn="base" latinLnBrk="0" hangingPunct="0">
              <a:lnSpc>
                <a:spcPct val="100000"/>
              </a:lnSpc>
              <a:spcBef>
                <a:spcPct val="30000"/>
              </a:spcBef>
              <a:spcAft>
                <a:spcPct val="0"/>
              </a:spcAft>
              <a:buClr>
                <a:srgbClr val="EDB512"/>
              </a:buClr>
              <a:buSzTx/>
              <a:buFont typeface="Arial" panose="020B0604020202020204" pitchFamily="34" charset="0"/>
              <a:buChar char="•"/>
              <a:tabLst/>
              <a:defRPr/>
            </a:pPr>
            <a:r>
              <a:rPr lang="en-US" sz="2400" baseline="0" dirty="0" smtClean="0"/>
              <a:t>Analysis conducted by an accredited laboratory for contaminants of concern based on the Phase </a:t>
            </a:r>
            <a:r>
              <a:rPr lang="en-US" sz="2400" baseline="0" dirty="0" smtClean="0"/>
              <a:t>I</a:t>
            </a:r>
            <a:endParaRPr lang="en-US" sz="2400" baseline="0" dirty="0" smtClean="0"/>
          </a:p>
        </p:txBody>
      </p:sp>
      <p:sp>
        <p:nvSpPr>
          <p:cNvPr id="4" name="Slide Number Placeholder 3"/>
          <p:cNvSpPr>
            <a:spLocks noGrp="1"/>
          </p:cNvSpPr>
          <p:nvPr>
            <p:ph type="sldNum" sz="quarter" idx="10"/>
          </p:nvPr>
        </p:nvSpPr>
        <p:spPr/>
        <p:txBody>
          <a:bodyPr/>
          <a:lstStyle/>
          <a:p>
            <a:fld id="{95D6B050-47E6-483C-B69E-4AA1FD122ADF}"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Rates of travel</a:t>
            </a:r>
            <a:r>
              <a:rPr lang="en-CA" baseline="0" dirty="0" smtClean="0"/>
              <a:t> for majority of population allowed for new paradigm of community design</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5</a:t>
            </a:fld>
            <a:endParaRPr lang="en-US" dirty="0"/>
          </a:p>
        </p:txBody>
      </p:sp>
    </p:spTree>
    <p:extLst>
      <p:ext uri="{BB962C8B-B14F-4D97-AF65-F5344CB8AC3E}">
        <p14:creationId xmlns:p14="http://schemas.microsoft.com/office/powerpoint/2010/main" val="275421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EX-SITU</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-Excavate</a:t>
            </a:r>
            <a:r>
              <a:rPr lang="en-US" baseline="0" dirty="0" smtClean="0"/>
              <a:t> the </a:t>
            </a:r>
            <a:r>
              <a:rPr lang="en-US" baseline="0" dirty="0" smtClean="0"/>
              <a:t>contaminated </a:t>
            </a:r>
            <a:r>
              <a:rPr lang="en-US" baseline="0" dirty="0" smtClean="0"/>
              <a:t>soil, dispose of it at a landfill, replace soil with clean fill</a:t>
            </a:r>
            <a:endParaRPr lang="en-CA"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CA" dirty="0" smtClean="0"/>
              <a:t>-Depending on depth of contaminants, bedrock, and buildings, may not be a viable option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IN-SITU</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-requires some equipment stored on-site, but can go ahead normal business operations with no interruption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-biological</a:t>
            </a:r>
            <a:r>
              <a:rPr lang="en-US" baseline="0" dirty="0" smtClean="0"/>
              <a:t> or chemical substrates are introduced into the groundwater where they will treat the contamination in the ground</a:t>
            </a:r>
            <a:endParaRPr lang="en-CA" dirty="0" smtClean="0"/>
          </a:p>
          <a:p>
            <a:endParaRPr lang="en-US"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29</a:t>
            </a:fld>
            <a:endParaRPr lang="en-US" dirty="0"/>
          </a:p>
        </p:txBody>
      </p:sp>
    </p:spTree>
    <p:extLst>
      <p:ext uri="{BB962C8B-B14F-4D97-AF65-F5344CB8AC3E}">
        <p14:creationId xmlns:p14="http://schemas.microsoft.com/office/powerpoint/2010/main" val="860724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30</a:t>
            </a:fld>
            <a:endParaRPr lang="en-US" dirty="0"/>
          </a:p>
        </p:txBody>
      </p:sp>
    </p:spTree>
    <p:extLst>
      <p:ext uri="{BB962C8B-B14F-4D97-AF65-F5344CB8AC3E}">
        <p14:creationId xmlns:p14="http://schemas.microsoft.com/office/powerpoint/2010/main" val="822371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5D6B050-47E6-483C-B69E-4AA1FD122ADF}"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 that most downtown sites are paved, are not public</a:t>
            </a:r>
            <a:r>
              <a:rPr lang="en-US" baseline="0" dirty="0" smtClean="0"/>
              <a:t> areas or parks, and surface water is typically a safe distance away</a:t>
            </a:r>
            <a:endParaRPr lang="en-CA" dirty="0"/>
          </a:p>
        </p:txBody>
      </p:sp>
      <p:sp>
        <p:nvSpPr>
          <p:cNvPr id="4" name="Slide Number Placeholder 3"/>
          <p:cNvSpPr>
            <a:spLocks noGrp="1"/>
          </p:cNvSpPr>
          <p:nvPr>
            <p:ph type="sldNum" sz="quarter" idx="10"/>
          </p:nvPr>
        </p:nvSpPr>
        <p:spPr/>
        <p:txBody>
          <a:bodyPr/>
          <a:lstStyle/>
          <a:p>
            <a:fld id="{95D6B050-47E6-483C-B69E-4AA1FD122ADF}" type="slidenum">
              <a:rPr lang="en-US" smtClean="0"/>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record of site condition is a requirement of the Brownfields Tax Assistance</a:t>
            </a:r>
            <a:r>
              <a:rPr lang="en-US" baseline="0" dirty="0" smtClean="0"/>
              <a:t> program</a:t>
            </a:r>
            <a:r>
              <a:rPr lang="en-US" dirty="0" smtClean="0"/>
              <a:t>, but is NOT a requirement of the </a:t>
            </a:r>
            <a:r>
              <a:rPr lang="en-US" sz="1200" dirty="0" smtClean="0"/>
              <a:t>Municipal Brownfields Rehabilitation Grant Program </a:t>
            </a:r>
            <a:endParaRPr lang="en-CA" dirty="0"/>
          </a:p>
        </p:txBody>
      </p:sp>
      <p:sp>
        <p:nvSpPr>
          <p:cNvPr id="4" name="Slide Number Placeholder 3"/>
          <p:cNvSpPr>
            <a:spLocks noGrp="1"/>
          </p:cNvSpPr>
          <p:nvPr>
            <p:ph type="sldNum" sz="quarter" idx="10"/>
          </p:nvPr>
        </p:nvSpPr>
        <p:spPr/>
        <p:txBody>
          <a:bodyPr/>
          <a:lstStyle/>
          <a:p>
            <a:fld id="{95D6B050-47E6-483C-B69E-4AA1FD122ADF}" type="slidenum">
              <a:rPr lang="en-US" smtClean="0"/>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5D6B050-47E6-483C-B69E-4AA1FD122ADF}"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Had</a:t>
            </a:r>
            <a:r>
              <a:rPr lang="en-CA" baseline="0" dirty="0" smtClean="0"/>
              <a:t> become easier to drive past a brownfield than to give attention to it</a:t>
            </a:r>
          </a:p>
          <a:p>
            <a:r>
              <a:rPr lang="en-CA" dirty="0" smtClean="0"/>
              <a:t>Trending</a:t>
            </a:r>
            <a:r>
              <a:rPr lang="en-CA" baseline="0" dirty="0" smtClean="0"/>
              <a:t> b</a:t>
            </a:r>
            <a:r>
              <a:rPr lang="en-CA" dirty="0" smtClean="0"/>
              <a:t>ack to Incremental Urban Intensification</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6</a:t>
            </a:fld>
            <a:endParaRPr lang="en-US" dirty="0"/>
          </a:p>
        </p:txBody>
      </p:sp>
    </p:spTree>
    <p:extLst>
      <p:ext uri="{BB962C8B-B14F-4D97-AF65-F5344CB8AC3E}">
        <p14:creationId xmlns:p14="http://schemas.microsoft.com/office/powerpoint/2010/main" val="201924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Had</a:t>
            </a:r>
            <a:r>
              <a:rPr lang="en-CA" baseline="0" dirty="0" smtClean="0"/>
              <a:t> become easier to drive past a brownfield</a:t>
            </a:r>
          </a:p>
          <a:p>
            <a:r>
              <a:rPr lang="en-CA" dirty="0" smtClean="0"/>
              <a:t>Before</a:t>
            </a:r>
            <a:r>
              <a:rPr lang="en-CA" baseline="0" dirty="0" smtClean="0"/>
              <a:t> the automobile ; </a:t>
            </a:r>
            <a:r>
              <a:rPr lang="en-CA" dirty="0" smtClean="0"/>
              <a:t>Back to Incremental Urban Intensification</a:t>
            </a:r>
          </a:p>
          <a:p>
            <a:endParaRPr lang="en-CA" dirty="0" smtClean="0"/>
          </a:p>
          <a:p>
            <a:r>
              <a:rPr lang="en-CA" dirty="0" smtClean="0"/>
              <a:t>Closely shorn grass lawns first emerged in 17th century England at the homes of large, wealthy landowners. While sheep were still grazed on many such park-lands, land owners increasingly depended on human labor to tend the grass closest to their homes. Before lawnmowers, only the rich could afford to hire the many hands needed to scythe and weed the grass, so a lawn was a mark of wealth and status.</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7</a:t>
            </a:fld>
            <a:endParaRPr lang="en-US" dirty="0"/>
          </a:p>
        </p:txBody>
      </p:sp>
    </p:spTree>
    <p:extLst>
      <p:ext uri="{BB962C8B-B14F-4D97-AF65-F5344CB8AC3E}">
        <p14:creationId xmlns:p14="http://schemas.microsoft.com/office/powerpoint/2010/main" val="20192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Low hanging fruit taken first</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8</a:t>
            </a:fld>
            <a:endParaRPr lang="en-US" dirty="0"/>
          </a:p>
        </p:txBody>
      </p:sp>
    </p:spTree>
    <p:extLst>
      <p:ext uri="{BB962C8B-B14F-4D97-AF65-F5344CB8AC3E}">
        <p14:creationId xmlns:p14="http://schemas.microsoft.com/office/powerpoint/2010/main" val="78321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include old and abandoned refineries, former railway yards, old waterfronts, crumbling warehouses, abandoned gas stations, former drycleaners and other commercial properties where toxic substances may have been used or stored. </a:t>
            </a:r>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9</a:t>
            </a:fld>
            <a:endParaRPr lang="en-US" dirty="0"/>
          </a:p>
        </p:txBody>
      </p:sp>
    </p:spTree>
    <p:extLst>
      <p:ext uri="{BB962C8B-B14F-4D97-AF65-F5344CB8AC3E}">
        <p14:creationId xmlns:p14="http://schemas.microsoft.com/office/powerpoint/2010/main" val="17720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Depending on the setting of course</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12</a:t>
            </a:fld>
            <a:endParaRPr lang="en-US" dirty="0"/>
          </a:p>
        </p:txBody>
      </p:sp>
    </p:spTree>
    <p:extLst>
      <p:ext uri="{BB962C8B-B14F-4D97-AF65-F5344CB8AC3E}">
        <p14:creationId xmlns:p14="http://schemas.microsoft.com/office/powerpoint/2010/main" val="155111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13</a:t>
            </a:fld>
            <a:endParaRPr lang="en-US" dirty="0"/>
          </a:p>
        </p:txBody>
      </p:sp>
    </p:spTree>
    <p:extLst>
      <p:ext uri="{BB962C8B-B14F-4D97-AF65-F5344CB8AC3E}">
        <p14:creationId xmlns:p14="http://schemas.microsoft.com/office/powerpoint/2010/main" val="119756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Isn’t promotion</a:t>
            </a:r>
            <a:r>
              <a:rPr lang="en-CA" baseline="0" dirty="0" smtClean="0"/>
              <a:t> enough</a:t>
            </a:r>
            <a:endParaRPr lang="en-CA" dirty="0"/>
          </a:p>
        </p:txBody>
      </p:sp>
      <p:sp>
        <p:nvSpPr>
          <p:cNvPr id="4" name="Slide Number Placeholder 3"/>
          <p:cNvSpPr>
            <a:spLocks noGrp="1"/>
          </p:cNvSpPr>
          <p:nvPr>
            <p:ph type="sldNum" sz="quarter" idx="10"/>
          </p:nvPr>
        </p:nvSpPr>
        <p:spPr/>
        <p:txBody>
          <a:bodyPr/>
          <a:lstStyle/>
          <a:p>
            <a:pPr>
              <a:defRPr/>
            </a:pPr>
            <a:fld id="{BBCA2A6E-C0D3-43CE-AEF4-57132E03AB2D}" type="slidenum">
              <a:rPr lang="en-US" smtClean="0"/>
              <a:pPr>
                <a:defRPr/>
              </a:pPr>
              <a:t>14</a:t>
            </a:fld>
            <a:endParaRPr lang="en-US" dirty="0"/>
          </a:p>
        </p:txBody>
      </p:sp>
    </p:spTree>
    <p:extLst>
      <p:ext uri="{BB962C8B-B14F-4D97-AF65-F5344CB8AC3E}">
        <p14:creationId xmlns:p14="http://schemas.microsoft.com/office/powerpoint/2010/main" val="2250809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403648" y="914400"/>
            <a:ext cx="7511752" cy="1828800"/>
          </a:xfrm>
        </p:spPr>
        <p:txBody>
          <a:bodyPr/>
          <a:lstStyle>
            <a:lvl1pPr algn="ctr">
              <a:defRPr b="1"/>
            </a:lvl1pPr>
          </a:lstStyle>
          <a:p>
            <a:r>
              <a:rPr lang="en-US" smtClean="0"/>
              <a:t>Click to edit Master title style</a:t>
            </a:r>
            <a:endParaRPr lang="en-US" dirty="0"/>
          </a:p>
        </p:txBody>
      </p:sp>
      <p:sp>
        <p:nvSpPr>
          <p:cNvPr id="10243" name="Rectangle 3"/>
          <p:cNvSpPr>
            <a:spLocks noGrp="1" noChangeArrowheads="1"/>
          </p:cNvSpPr>
          <p:nvPr>
            <p:ph type="subTitle" idx="1"/>
          </p:nvPr>
        </p:nvSpPr>
        <p:spPr>
          <a:xfrm>
            <a:off x="1403648" y="3086100"/>
            <a:ext cx="7511752" cy="1485900"/>
          </a:xfrm>
        </p:spPr>
        <p:txBody>
          <a:bodyPr/>
          <a:lstStyle>
            <a:lvl1pPr marL="0" indent="0" algn="ctr">
              <a:buFontTx/>
              <a:buNone/>
              <a:defRPr b="1"/>
            </a:lvl1pPr>
          </a:lstStyle>
          <a:p>
            <a:r>
              <a:rPr lang="en-US" smtClean="0"/>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1371" y="4869160"/>
            <a:ext cx="9747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928991"/>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1681" y="4406900"/>
            <a:ext cx="6803032" cy="13895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91681" y="2906713"/>
            <a:ext cx="6803032" cy="15303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1219BF5-D2BE-4730-B4E0-EC290DFF3A89}" type="slidenum">
              <a:rPr lang="en-US"/>
              <a:pPr>
                <a:defRPr/>
              </a:pPr>
              <a:t>‹#›</a:t>
            </a:fld>
            <a:endParaRPr lang="en-US" dirty="0"/>
          </a:p>
        </p:txBody>
      </p:sp>
    </p:spTree>
    <p:extLst>
      <p:ext uri="{BB962C8B-B14F-4D97-AF65-F5344CB8AC3E}">
        <p14:creationId xmlns:p14="http://schemas.microsoft.com/office/powerpoint/2010/main" val="356571618"/>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03648" y="1600201"/>
            <a:ext cx="7488832" cy="43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1"/>
          </p:nvPr>
        </p:nvSpPr>
        <p:spPr>
          <a:ln/>
        </p:spPr>
        <p:txBody>
          <a:bodyPr/>
          <a:lstStyle>
            <a:lvl1pPr>
              <a:defRPr b="0" i="0">
                <a:latin typeface="+mj-lt"/>
              </a:defRPr>
            </a:lvl1pPr>
          </a:lstStyle>
          <a:p>
            <a:pPr>
              <a:defRPr/>
            </a:pPr>
            <a:r>
              <a:rPr lang="en-US" smtClean="0"/>
              <a:t>Proactive Brownfield Remediation Programs</a:t>
            </a: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E287520-BE6D-49CD-8433-7D71AB739A80}" type="slidenum">
              <a:rPr lang="en-US"/>
              <a:pPr>
                <a:defRPr/>
              </a:pPr>
              <a:t>‹#›</a:t>
            </a:fld>
            <a:endParaRPr lang="en-US" dirty="0"/>
          </a:p>
        </p:txBody>
      </p:sp>
    </p:spTree>
    <p:extLst>
      <p:ext uri="{BB962C8B-B14F-4D97-AF65-F5344CB8AC3E}">
        <p14:creationId xmlns:p14="http://schemas.microsoft.com/office/powerpoint/2010/main" val="408244288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488832"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03648" y="1556792"/>
            <a:ext cx="3528392"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3648" y="2276872"/>
            <a:ext cx="3528000" cy="36724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36096" y="1556792"/>
            <a:ext cx="3456000" cy="7200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6096" y="2276872"/>
            <a:ext cx="3456000" cy="36724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211A629D-B1D6-45F0-925D-4153540CD7B7}" type="slidenum">
              <a:rPr lang="en-US"/>
              <a:pPr>
                <a:defRPr/>
              </a:pPr>
              <a:t>‹#›</a:t>
            </a:fld>
            <a:endParaRPr lang="en-US" dirty="0"/>
          </a:p>
        </p:txBody>
      </p:sp>
    </p:spTree>
    <p:extLst>
      <p:ext uri="{BB962C8B-B14F-4D97-AF65-F5344CB8AC3E}">
        <p14:creationId xmlns:p14="http://schemas.microsoft.com/office/powerpoint/2010/main" val="382928225"/>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03648" y="1556792"/>
            <a:ext cx="3456000" cy="439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
        <p:nvSpPr>
          <p:cNvPr id="8" name="Content Placeholder 2"/>
          <p:cNvSpPr>
            <a:spLocks noGrp="1"/>
          </p:cNvSpPr>
          <p:nvPr>
            <p:ph sz="half" idx="13"/>
          </p:nvPr>
        </p:nvSpPr>
        <p:spPr>
          <a:xfrm>
            <a:off x="5436096" y="1556792"/>
            <a:ext cx="3456000" cy="439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822564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DA0B2FA8-EEB6-4924-96EE-C1BCEDB434BD}" type="slidenum">
              <a:rPr lang="en-US"/>
              <a:pPr>
                <a:defRPr/>
              </a:pPr>
              <a:t>‹#›</a:t>
            </a:fld>
            <a:endParaRPr lang="en-US" dirty="0"/>
          </a:p>
        </p:txBody>
      </p:sp>
    </p:spTree>
    <p:extLst>
      <p:ext uri="{BB962C8B-B14F-4D97-AF65-F5344CB8AC3E}">
        <p14:creationId xmlns:p14="http://schemas.microsoft.com/office/powerpoint/2010/main" val="3390252399"/>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074C6310-737E-4B8A-865F-9A48A1BBF782}" type="slidenum">
              <a:rPr lang="en-US"/>
              <a:pPr>
                <a:defRPr/>
              </a:pPr>
              <a:t>‹#›</a:t>
            </a:fld>
            <a:endParaRPr lang="en-US" dirty="0"/>
          </a:p>
        </p:txBody>
      </p:sp>
    </p:spTree>
    <p:extLst>
      <p:ext uri="{BB962C8B-B14F-4D97-AF65-F5344CB8AC3E}">
        <p14:creationId xmlns:p14="http://schemas.microsoft.com/office/powerpoint/2010/main" val="1949966500"/>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Contact Inf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Thank you for your interest</a:t>
            </a:r>
            <a:endParaRPr lang="en-CA" dirty="0"/>
          </a:p>
        </p:txBody>
      </p:sp>
      <p:sp>
        <p:nvSpPr>
          <p:cNvPr id="3" name="Footer Placeholder 2"/>
          <p:cNvSpPr>
            <a:spLocks noGrp="1"/>
          </p:cNvSpPr>
          <p:nvPr>
            <p:ph type="ftr" sz="quarter" idx="10"/>
          </p:nvPr>
        </p:nvSpPr>
        <p:spPr/>
        <p:txBody>
          <a:bodyPr/>
          <a:lstStyle/>
          <a:p>
            <a:pPr>
              <a:defRPr/>
            </a:pPr>
            <a:r>
              <a:rPr lang="en-US" smtClean="0"/>
              <a:t>Proactive Brownfield Remediation Programs</a:t>
            </a:r>
            <a:endParaRPr lang="en-US" dirty="0"/>
          </a:p>
        </p:txBody>
      </p:sp>
      <p:sp>
        <p:nvSpPr>
          <p:cNvPr id="4" name="Slide Number Placeholder 3"/>
          <p:cNvSpPr>
            <a:spLocks noGrp="1"/>
          </p:cNvSpPr>
          <p:nvPr>
            <p:ph type="sldNum" sz="quarter" idx="11"/>
          </p:nvPr>
        </p:nvSpPr>
        <p:spPr/>
        <p:txBody>
          <a:bodyPr/>
          <a:lstStyle/>
          <a:p>
            <a:pPr>
              <a:defRPr/>
            </a:pPr>
            <a:fld id="{20236D0E-1175-4912-AA4D-BA597E461B6C}" type="slidenum">
              <a:rPr lang="en-US" smtClean="0"/>
              <a:pPr>
                <a:defRPr/>
              </a:pPr>
              <a:t>‹#›</a:t>
            </a:fld>
            <a:endParaRPr lang="en-US" dirty="0"/>
          </a:p>
        </p:txBody>
      </p:sp>
      <p:sp>
        <p:nvSpPr>
          <p:cNvPr id="6" name="Text Placeholder 5"/>
          <p:cNvSpPr>
            <a:spLocks noGrp="1"/>
          </p:cNvSpPr>
          <p:nvPr>
            <p:ph type="body" sz="quarter" idx="12" hasCustomPrompt="1"/>
          </p:nvPr>
        </p:nvSpPr>
        <p:spPr>
          <a:xfrm>
            <a:off x="1403648" y="1989138"/>
            <a:ext cx="7488831" cy="3744118"/>
          </a:xfrm>
        </p:spPr>
        <p:txBody>
          <a:bodyPr/>
          <a:lstStyle>
            <a:lvl1pPr marL="0" indent="0" algn="l">
              <a:buNone/>
              <a:defRPr b="1" baseline="0"/>
            </a:lvl1pPr>
            <a:lvl2pPr marL="457200" indent="0" algn="l">
              <a:buNone/>
              <a:defRPr/>
            </a:lvl2pPr>
            <a:lvl3pPr marL="914400" indent="0" algn="l">
              <a:buNone/>
              <a:defRPr sz="1800" i="1" baseline="0">
                <a:solidFill>
                  <a:srgbClr val="99681C"/>
                </a:solidFill>
              </a:defRPr>
            </a:lvl3pPr>
          </a:lstStyle>
          <a:p>
            <a:pPr lvl="0"/>
            <a:r>
              <a:rPr lang="en-US" dirty="0" smtClean="0"/>
              <a:t>Contact Information:</a:t>
            </a:r>
          </a:p>
          <a:p>
            <a:pPr lvl="1"/>
            <a:r>
              <a:rPr lang="en-CA" dirty="0" smtClean="0"/>
              <a:t>&lt;Name&gt;</a:t>
            </a:r>
          </a:p>
          <a:p>
            <a:pPr lvl="1"/>
            <a:r>
              <a:rPr lang="en-CA" dirty="0" smtClean="0"/>
              <a:t>&lt;</a:t>
            </a:r>
            <a:r>
              <a:rPr lang="en-CA" dirty="0" err="1" smtClean="0"/>
              <a:t>x.x</a:t>
            </a:r>
            <a:r>
              <a:rPr lang="en-CA" dirty="0" smtClean="0"/>
              <a:t>&gt;@cambium-inc.com</a:t>
            </a:r>
          </a:p>
          <a:p>
            <a:pPr lvl="1"/>
            <a:r>
              <a:rPr lang="en-CA" dirty="0" smtClean="0"/>
              <a:t>866.217.7900</a:t>
            </a:r>
          </a:p>
          <a:p>
            <a:pPr lvl="1"/>
            <a:r>
              <a:rPr lang="en-CA" dirty="0" smtClean="0"/>
              <a:t>cambium-inc.com</a:t>
            </a:r>
          </a:p>
          <a:p>
            <a:pPr lvl="2"/>
            <a:endParaRPr lang="en-CA" dirty="0" smtClean="0"/>
          </a:p>
          <a:p>
            <a:pPr lvl="2"/>
            <a:r>
              <a:rPr lang="en-CA" dirty="0" smtClean="0"/>
              <a:t>Peterborough  |  Barrie  |  Oshawa  |  </a:t>
            </a:r>
            <a:r>
              <a:rPr lang="en-CA" dirty="0" err="1" smtClean="0"/>
              <a:t>Napanee</a:t>
            </a:r>
            <a:endParaRPr lang="en-CA" dirty="0"/>
          </a:p>
        </p:txBody>
      </p:sp>
    </p:spTree>
    <p:extLst>
      <p:ext uri="{BB962C8B-B14F-4D97-AF65-F5344CB8AC3E}">
        <p14:creationId xmlns:p14="http://schemas.microsoft.com/office/powerpoint/2010/main" val="392436443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8476" y="1600200"/>
            <a:ext cx="38816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Proactive Brownfield Remediation Programs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FCAC314-18A3-49C5-B521-86C35C50B91C}" type="slidenum">
              <a:rPr lang="en-US"/>
              <a:pPr>
                <a:defRPr/>
              </a:pPr>
              <a:t>‹#›</a:t>
            </a:fld>
            <a:endParaRPr lang="en-US" dirty="0"/>
          </a:p>
        </p:txBody>
      </p:sp>
    </p:spTree>
    <p:extLst>
      <p:ext uri="{BB962C8B-B14F-4D97-AF65-F5344CB8AC3E}">
        <p14:creationId xmlns:p14="http://schemas.microsoft.com/office/powerpoint/2010/main" val="3805403447"/>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648" y="274638"/>
            <a:ext cx="748883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403648" y="1556792"/>
            <a:ext cx="7488832" cy="43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smtClean="0"/>
          </a:p>
        </p:txBody>
      </p:sp>
      <p:sp>
        <p:nvSpPr>
          <p:cNvPr id="1034" name="Rectangle 10"/>
          <p:cNvSpPr>
            <a:spLocks noGrp="1" noChangeArrowheads="1"/>
          </p:cNvSpPr>
          <p:nvPr>
            <p:ph type="ftr" sz="quarter" idx="3"/>
          </p:nvPr>
        </p:nvSpPr>
        <p:spPr bwMode="auto">
          <a:xfrm>
            <a:off x="1403648" y="6165304"/>
            <a:ext cx="7200800" cy="25789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200">
                <a:solidFill>
                  <a:srgbClr val="99681C"/>
                </a:solidFill>
                <a:latin typeface="Century Gothic" pitchFamily="34" charset="0"/>
              </a:defRPr>
            </a:lvl1pPr>
          </a:lstStyle>
          <a:p>
            <a:pPr>
              <a:defRPr/>
            </a:pPr>
            <a:r>
              <a:rPr lang="en-US" smtClean="0"/>
              <a:t>Proactive Brownfield Remediation Programs</a:t>
            </a:r>
            <a:endParaRPr lang="en-US" dirty="0"/>
          </a:p>
        </p:txBody>
      </p:sp>
      <p:sp>
        <p:nvSpPr>
          <p:cNvPr id="1040" name="Line 16"/>
          <p:cNvSpPr>
            <a:spLocks noChangeShapeType="1"/>
          </p:cNvSpPr>
          <p:nvPr/>
        </p:nvSpPr>
        <p:spPr bwMode="auto">
          <a:xfrm flipH="1">
            <a:off x="1403648" y="6477151"/>
            <a:ext cx="7200800" cy="0"/>
          </a:xfrm>
          <a:prstGeom prst="line">
            <a:avLst/>
          </a:prstGeom>
          <a:noFill/>
          <a:ln w="12700">
            <a:solidFill>
              <a:srgbClr val="EDB512"/>
            </a:solidFill>
            <a:round/>
            <a:headEnd/>
            <a:tailEnd/>
          </a:ln>
          <a:effectLst/>
        </p:spPr>
        <p:txBody>
          <a:bodyPr/>
          <a:lstStyle/>
          <a:p>
            <a:pPr>
              <a:defRPr/>
            </a:pPr>
            <a:endParaRPr lang="en-US" dirty="0">
              <a:ln>
                <a:solidFill>
                  <a:srgbClr val="99681C"/>
                </a:solidFill>
              </a:ln>
            </a:endParaRPr>
          </a:p>
        </p:txBody>
      </p:sp>
      <p:sp>
        <p:nvSpPr>
          <p:cNvPr id="11" name="Rectangle 10"/>
          <p:cNvSpPr txBox="1">
            <a:spLocks noChangeArrowheads="1"/>
          </p:cNvSpPr>
          <p:nvPr/>
        </p:nvSpPr>
        <p:spPr bwMode="auto">
          <a:xfrm>
            <a:off x="1403648" y="6527038"/>
            <a:ext cx="7128792" cy="2143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CA"/>
            </a:defPPr>
            <a:lvl1pPr algn="l" rtl="0" fontAlgn="base">
              <a:spcBef>
                <a:spcPct val="0"/>
              </a:spcBef>
              <a:spcAft>
                <a:spcPct val="0"/>
              </a:spcAft>
              <a:defRPr sz="1000" kern="1200">
                <a:solidFill>
                  <a:srgbClr val="EDB51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1000" b="1" i="0" dirty="0" smtClean="0">
                <a:solidFill>
                  <a:srgbClr val="99681C"/>
                </a:solidFill>
                <a:latin typeface="Century Gothic" pitchFamily="34" charset="0"/>
              </a:rPr>
              <a:t>CAMBIUM</a:t>
            </a:r>
            <a:r>
              <a:rPr lang="en-US" sz="1000" baseline="0" dirty="0" smtClean="0">
                <a:solidFill>
                  <a:srgbClr val="99681C"/>
                </a:solidFill>
                <a:latin typeface="Century Gothic" pitchFamily="34" charset="0"/>
              </a:rPr>
              <a:t>  |  </a:t>
            </a:r>
            <a:r>
              <a:rPr lang="en-US" sz="1000" b="0" i="0" dirty="0" smtClean="0">
                <a:solidFill>
                  <a:srgbClr val="99681C"/>
                </a:solidFill>
                <a:latin typeface="Century Gothic" pitchFamily="34" charset="0"/>
              </a:rPr>
              <a:t>Environmental</a:t>
            </a:r>
            <a:r>
              <a:rPr lang="en-US" sz="1000" b="0" i="0" baseline="0" dirty="0" smtClean="0">
                <a:solidFill>
                  <a:srgbClr val="99681C"/>
                </a:solidFill>
                <a:latin typeface="Century Gothic" pitchFamily="34" charset="0"/>
              </a:rPr>
              <a:t> </a:t>
            </a:r>
            <a:r>
              <a:rPr lang="en-US" sz="1000" baseline="0" dirty="0" smtClean="0">
                <a:solidFill>
                  <a:srgbClr val="99681C"/>
                </a:solidFill>
                <a:latin typeface="Century Gothic" pitchFamily="34" charset="0"/>
              </a:rPr>
              <a:t> | </a:t>
            </a:r>
            <a:r>
              <a:rPr lang="en-US" sz="1000" dirty="0" smtClean="0">
                <a:solidFill>
                  <a:srgbClr val="99681C"/>
                </a:solidFill>
                <a:latin typeface="Century Gothic" pitchFamily="34" charset="0"/>
              </a:rPr>
              <a:t>Geotechnical</a:t>
            </a:r>
            <a:r>
              <a:rPr lang="en-US" sz="1000" baseline="0" dirty="0" smtClean="0">
                <a:solidFill>
                  <a:srgbClr val="99681C"/>
                </a:solidFill>
                <a:latin typeface="Century Gothic" pitchFamily="34" charset="0"/>
              </a:rPr>
              <a:t> | </a:t>
            </a:r>
            <a:r>
              <a:rPr lang="en-US" sz="1000" dirty="0" smtClean="0">
                <a:solidFill>
                  <a:srgbClr val="99681C"/>
                </a:solidFill>
                <a:latin typeface="Century Gothic" pitchFamily="34" charset="0"/>
              </a:rPr>
              <a:t>Planning </a:t>
            </a:r>
            <a:r>
              <a:rPr lang="en-US" sz="1000" baseline="0" dirty="0" smtClean="0">
                <a:solidFill>
                  <a:srgbClr val="99681C"/>
                </a:solidFill>
                <a:latin typeface="Century Gothic" pitchFamily="34" charset="0"/>
              </a:rPr>
              <a:t> | </a:t>
            </a:r>
            <a:r>
              <a:rPr lang="en-US" sz="1000" dirty="0" smtClean="0">
                <a:solidFill>
                  <a:srgbClr val="99681C"/>
                </a:solidFill>
                <a:latin typeface="Century Gothic" pitchFamily="34" charset="0"/>
              </a:rPr>
              <a:t>Construction Testing &amp; Inspection</a:t>
            </a:r>
            <a:r>
              <a:rPr lang="en-US" sz="1000" baseline="0" dirty="0" smtClean="0">
                <a:solidFill>
                  <a:srgbClr val="99681C"/>
                </a:solidFill>
                <a:latin typeface="Century Gothic" pitchFamily="34" charset="0"/>
              </a:rPr>
              <a:t> | </a:t>
            </a:r>
            <a:r>
              <a:rPr lang="en-US" sz="1000" dirty="0" smtClean="0">
                <a:solidFill>
                  <a:srgbClr val="99681C"/>
                </a:solidFill>
                <a:latin typeface="Century Gothic" pitchFamily="34" charset="0"/>
              </a:rPr>
              <a:t>Building Science</a:t>
            </a:r>
            <a:endParaRPr lang="en-US" sz="1000" dirty="0">
              <a:solidFill>
                <a:srgbClr val="99681C"/>
              </a:solidFill>
              <a:latin typeface="Century Gothic" pitchFamily="34" charset="0"/>
            </a:endParaRPr>
          </a:p>
        </p:txBody>
      </p:sp>
      <p:sp>
        <p:nvSpPr>
          <p:cNvPr id="1035" name="Rectangle 11"/>
          <p:cNvSpPr>
            <a:spLocks noGrp="1" noChangeArrowheads="1"/>
          </p:cNvSpPr>
          <p:nvPr>
            <p:ph type="sldNum" sz="quarter" idx="4"/>
          </p:nvPr>
        </p:nvSpPr>
        <p:spPr bwMode="auto">
          <a:xfrm>
            <a:off x="8604447" y="6371802"/>
            <a:ext cx="287783" cy="21433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200">
                <a:solidFill>
                  <a:srgbClr val="99681C"/>
                </a:solidFill>
                <a:latin typeface="Century Gothic" pitchFamily="34" charset="0"/>
              </a:defRPr>
            </a:lvl1pPr>
          </a:lstStyle>
          <a:p>
            <a:pPr>
              <a:defRPr/>
            </a:pPr>
            <a:fld id="{20236D0E-1175-4912-AA4D-BA597E461B6C}" type="slidenum">
              <a:rPr lang="en-US" smtClean="0"/>
              <a:pPr>
                <a:defRPr/>
              </a:pPr>
              <a:t>‹#›</a:t>
            </a:fld>
            <a:endParaRPr lang="en-US" dirty="0"/>
          </a:p>
        </p:txBody>
      </p:sp>
      <p:pic>
        <p:nvPicPr>
          <p:cNvPr id="3" name="Picture 2" descr="Cambium General All Services.jp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0" y="0"/>
            <a:ext cx="1071563" cy="685800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74" r:id="rId2"/>
    <p:sldLayoutId id="2147483673" r:id="rId3"/>
    <p:sldLayoutId id="2147483676" r:id="rId4"/>
    <p:sldLayoutId id="2147483675" r:id="rId5"/>
    <p:sldLayoutId id="2147483677" r:id="rId6"/>
    <p:sldLayoutId id="2147483678" r:id="rId7"/>
    <p:sldLayoutId id="2147483684" r:id="rId8"/>
    <p:sldLayoutId id="2147483685" r:id="rId9"/>
    <p:sldLayoutId id="2147483687" r:id="rId10"/>
    <p:sldLayoutId id="2147483688" r:id="rId11"/>
    <p:sldLayoutId id="2147483689" r:id="rId12"/>
    <p:sldLayoutId id="2147483690" r:id="rId13"/>
    <p:sldLayoutId id="2147483691" r:id="rId14"/>
    <p:sldLayoutId id="2147483692"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4" r:id="rId24"/>
  </p:sldLayoutIdLst>
  <p:transition spd="med">
    <p:fade/>
  </p:transition>
  <p:timing>
    <p:tnLst>
      <p:par>
        <p:cTn id="1" dur="indefinite" restart="never" nodeType="tmRoot"/>
      </p:par>
    </p:tnLst>
  </p:timing>
  <p:hf hdr="0" dt="0"/>
  <p:txStyles>
    <p:titleStyle>
      <a:lvl1pPr algn="l" rtl="0" eaLnBrk="1" fontAlgn="base" hangingPunct="1">
        <a:spcBef>
          <a:spcPct val="0"/>
        </a:spcBef>
        <a:spcAft>
          <a:spcPct val="0"/>
        </a:spcAft>
        <a:defRPr sz="3500" b="1" cap="all" spc="0">
          <a:ln w="9000" cmpd="sng">
            <a:noFill/>
            <a:prstDash val="solid"/>
          </a:ln>
          <a:solidFill>
            <a:srgbClr val="99681C"/>
          </a:solidFill>
          <a:effectLst/>
          <a:latin typeface="+mj-lt"/>
          <a:ea typeface="+mj-ea"/>
          <a:cs typeface="+mj-cs"/>
        </a:defRPr>
      </a:lvl1pPr>
      <a:lvl2pPr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a:solidFill>
            <a:srgbClr val="144D29"/>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10000"/>
        </a:spcAft>
        <a:buClr>
          <a:srgbClr val="EDB512"/>
        </a:buClr>
        <a:buChar char="•"/>
        <a:defRPr sz="3200">
          <a:ln>
            <a:noFill/>
          </a:ln>
          <a:solidFill>
            <a:srgbClr val="595959"/>
          </a:solidFill>
          <a:latin typeface="+mj-lt"/>
          <a:ea typeface="+mn-ea"/>
          <a:cs typeface="+mn-cs"/>
        </a:defRPr>
      </a:lvl1pPr>
      <a:lvl2pPr marL="742950" indent="-285750" algn="l" rtl="0" eaLnBrk="1" fontAlgn="base" hangingPunct="1">
        <a:spcBef>
          <a:spcPct val="20000"/>
        </a:spcBef>
        <a:spcAft>
          <a:spcPct val="10000"/>
        </a:spcAft>
        <a:buClr>
          <a:srgbClr val="144D29"/>
        </a:buClr>
        <a:buFont typeface="Arial" charset="0"/>
        <a:buChar char="–"/>
        <a:defRPr sz="2800">
          <a:ln>
            <a:noFill/>
          </a:ln>
          <a:solidFill>
            <a:srgbClr val="595959"/>
          </a:solidFill>
          <a:latin typeface="+mj-lt"/>
        </a:defRPr>
      </a:lvl2pPr>
      <a:lvl3pPr marL="1143000" indent="-228600" algn="l" rtl="0" eaLnBrk="1" fontAlgn="base" hangingPunct="1">
        <a:spcBef>
          <a:spcPct val="20000"/>
        </a:spcBef>
        <a:spcAft>
          <a:spcPct val="10000"/>
        </a:spcAft>
        <a:buClr>
          <a:srgbClr val="EDB512"/>
        </a:buClr>
        <a:buChar char="•"/>
        <a:defRPr sz="2400">
          <a:ln>
            <a:noFill/>
          </a:ln>
          <a:solidFill>
            <a:srgbClr val="595959"/>
          </a:solidFill>
          <a:latin typeface="+mj-lt"/>
        </a:defRPr>
      </a:lvl3pPr>
      <a:lvl4pPr marL="1600200" indent="-228600" algn="l" rtl="0" eaLnBrk="1" fontAlgn="base" hangingPunct="1">
        <a:spcBef>
          <a:spcPct val="20000"/>
        </a:spcBef>
        <a:spcAft>
          <a:spcPct val="10000"/>
        </a:spcAft>
        <a:buClr>
          <a:srgbClr val="144D29"/>
        </a:buClr>
        <a:buFont typeface="Arial" charset="0"/>
        <a:buChar char="–"/>
        <a:defRPr sz="2000">
          <a:ln>
            <a:noFill/>
          </a:ln>
          <a:solidFill>
            <a:srgbClr val="595959"/>
          </a:solidFill>
          <a:latin typeface="+mj-lt"/>
        </a:defRPr>
      </a:lvl4pPr>
      <a:lvl5pPr marL="2057400" indent="-228600" algn="l" rtl="0" eaLnBrk="1" fontAlgn="base" hangingPunct="1">
        <a:spcBef>
          <a:spcPct val="20000"/>
        </a:spcBef>
        <a:spcAft>
          <a:spcPct val="10000"/>
        </a:spcAft>
        <a:buClr>
          <a:srgbClr val="144D29"/>
        </a:buClr>
        <a:buFont typeface="Arial" charset="0"/>
        <a:buChar char="»"/>
        <a:defRPr sz="2000">
          <a:ln>
            <a:noFill/>
          </a:ln>
          <a:solidFill>
            <a:srgbClr val="595959"/>
          </a:solidFill>
          <a:latin typeface="+mj-lt"/>
        </a:defRPr>
      </a:lvl5pPr>
      <a:lvl6pPr marL="2514600" indent="-228600" algn="l" rtl="0" eaLnBrk="1" fontAlgn="base" hangingPunct="1">
        <a:spcBef>
          <a:spcPct val="20000"/>
        </a:spcBef>
        <a:spcAft>
          <a:spcPct val="10000"/>
        </a:spcAft>
        <a:buClr>
          <a:srgbClr val="144D29"/>
        </a:buClr>
        <a:buFont typeface="Arial" charset="0"/>
        <a:buChar char="»"/>
        <a:defRPr sz="2000">
          <a:solidFill>
            <a:schemeClr val="tx1"/>
          </a:solidFill>
          <a:latin typeface="+mn-lt"/>
        </a:defRPr>
      </a:lvl6pPr>
      <a:lvl7pPr marL="2971800" indent="-228600" algn="l" rtl="0" eaLnBrk="1" fontAlgn="base" hangingPunct="1">
        <a:spcBef>
          <a:spcPct val="20000"/>
        </a:spcBef>
        <a:spcAft>
          <a:spcPct val="10000"/>
        </a:spcAft>
        <a:buClr>
          <a:srgbClr val="144D29"/>
        </a:buClr>
        <a:buFont typeface="Arial" charset="0"/>
        <a:buChar char="»"/>
        <a:defRPr sz="2000">
          <a:solidFill>
            <a:schemeClr val="tx1"/>
          </a:solidFill>
          <a:latin typeface="+mn-lt"/>
        </a:defRPr>
      </a:lvl7pPr>
      <a:lvl8pPr marL="3429000" indent="-228600" algn="l" rtl="0" eaLnBrk="1" fontAlgn="base" hangingPunct="1">
        <a:spcBef>
          <a:spcPct val="20000"/>
        </a:spcBef>
        <a:spcAft>
          <a:spcPct val="10000"/>
        </a:spcAft>
        <a:buClr>
          <a:srgbClr val="144D29"/>
        </a:buClr>
        <a:buFont typeface="Arial" charset="0"/>
        <a:buChar char="»"/>
        <a:defRPr sz="2000">
          <a:solidFill>
            <a:schemeClr val="tx1"/>
          </a:solidFill>
          <a:latin typeface="+mn-lt"/>
        </a:defRPr>
      </a:lvl8pPr>
      <a:lvl9pPr marL="3886200" indent="-228600" algn="l" rtl="0" eaLnBrk="1" fontAlgn="base" hangingPunct="1">
        <a:spcBef>
          <a:spcPct val="20000"/>
        </a:spcBef>
        <a:spcAft>
          <a:spcPct val="10000"/>
        </a:spcAft>
        <a:buClr>
          <a:srgbClr val="144D29"/>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Unlocking the Value of Brownfields in Your Community</a:t>
            </a:r>
            <a:endParaRPr lang="en-CA" dirty="0"/>
          </a:p>
        </p:txBody>
      </p:sp>
      <p:sp>
        <p:nvSpPr>
          <p:cNvPr id="3" name="Subtitle 2"/>
          <p:cNvSpPr>
            <a:spLocks noGrp="1"/>
          </p:cNvSpPr>
          <p:nvPr>
            <p:ph type="subTitle" idx="1"/>
          </p:nvPr>
        </p:nvSpPr>
        <p:spPr/>
        <p:txBody>
          <a:bodyPr/>
          <a:lstStyle/>
          <a:p>
            <a:r>
              <a:rPr lang="en-CA" dirty="0" smtClean="0"/>
              <a:t>OEMC 2015</a:t>
            </a:r>
            <a:endParaRPr lang="en-CA" dirty="0"/>
          </a:p>
        </p:txBody>
      </p:sp>
    </p:spTree>
    <p:extLst>
      <p:ext uri="{BB962C8B-B14F-4D97-AF65-F5344CB8AC3E}">
        <p14:creationId xmlns:p14="http://schemas.microsoft.com/office/powerpoint/2010/main" val="158660645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Brownfields </a:t>
            </a:r>
            <a:r>
              <a:rPr lang="en-CA" dirty="0" smtClean="0"/>
              <a:t>Often…</a:t>
            </a:r>
            <a:endParaRPr lang="en-CA" dirty="0"/>
          </a:p>
        </p:txBody>
      </p:sp>
      <p:sp>
        <p:nvSpPr>
          <p:cNvPr id="3" name="Content Placeholder 2"/>
          <p:cNvSpPr>
            <a:spLocks noGrp="1"/>
          </p:cNvSpPr>
          <p:nvPr>
            <p:ph idx="1"/>
          </p:nvPr>
        </p:nvSpPr>
        <p:spPr/>
        <p:txBody>
          <a:bodyPr/>
          <a:lstStyle/>
          <a:p>
            <a:r>
              <a:rPr lang="en-CA" dirty="0"/>
              <a:t>are </a:t>
            </a:r>
            <a:r>
              <a:rPr lang="en-CA" dirty="0" smtClean="0"/>
              <a:t>contaminated</a:t>
            </a:r>
          </a:p>
          <a:p>
            <a:r>
              <a:rPr lang="en-CA" dirty="0" smtClean="0"/>
              <a:t>contain hazardous substances</a:t>
            </a:r>
          </a:p>
          <a:p>
            <a:r>
              <a:rPr lang="en-CA" dirty="0" smtClean="0"/>
              <a:t>degrade nearby properties </a:t>
            </a:r>
            <a:endParaRPr lang="en-CA" dirty="0"/>
          </a:p>
          <a:p>
            <a:r>
              <a:rPr lang="en-CA" dirty="0" smtClean="0"/>
              <a:t>pose </a:t>
            </a:r>
            <a:r>
              <a:rPr lang="en-CA" dirty="0"/>
              <a:t>health and safety </a:t>
            </a:r>
            <a:r>
              <a:rPr lang="en-CA" dirty="0" smtClean="0"/>
              <a:t>risks</a:t>
            </a:r>
          </a:p>
          <a:p>
            <a:r>
              <a:rPr lang="en-CA" dirty="0" smtClean="0"/>
              <a:t>reduce local property values</a:t>
            </a:r>
          </a:p>
          <a:p>
            <a:r>
              <a:rPr lang="en-CA" dirty="0" smtClean="0"/>
              <a:t>impact socio-culturally </a:t>
            </a:r>
            <a:endParaRPr lang="en-CA" dirty="0"/>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10</a:t>
            </a:fld>
            <a:endParaRPr lang="en-US" dirty="0"/>
          </a:p>
        </p:txBody>
      </p:sp>
    </p:spTree>
    <p:extLst>
      <p:ext uri="{BB962C8B-B14F-4D97-AF65-F5344CB8AC3E}">
        <p14:creationId xmlns:p14="http://schemas.microsoft.com/office/powerpoint/2010/main" val="147982588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Brownfield development ASAP</a:t>
            </a:r>
            <a:endParaRPr lang="en-CA" dirty="0"/>
          </a:p>
        </p:txBody>
      </p:sp>
      <p:sp>
        <p:nvSpPr>
          <p:cNvPr id="3" name="Content Placeholder 2"/>
          <p:cNvSpPr>
            <a:spLocks noGrp="1"/>
          </p:cNvSpPr>
          <p:nvPr>
            <p:ph idx="1"/>
          </p:nvPr>
        </p:nvSpPr>
        <p:spPr/>
        <p:txBody>
          <a:bodyPr/>
          <a:lstStyle/>
          <a:p>
            <a:r>
              <a:rPr lang="en-CA" sz="2800" dirty="0" smtClean="0"/>
              <a:t>Impact Mitigation</a:t>
            </a:r>
          </a:p>
          <a:p>
            <a:pPr lvl="1"/>
            <a:r>
              <a:rPr lang="en-CA" sz="2400" dirty="0" smtClean="0"/>
              <a:t>environmental degradation</a:t>
            </a:r>
          </a:p>
          <a:p>
            <a:pPr lvl="1"/>
            <a:r>
              <a:rPr lang="en-CA" sz="2400" dirty="0" smtClean="0"/>
              <a:t>public health and safety risks</a:t>
            </a:r>
          </a:p>
          <a:p>
            <a:r>
              <a:rPr lang="en-CA" sz="2800" dirty="0" smtClean="0"/>
              <a:t>Potential Value</a:t>
            </a:r>
          </a:p>
          <a:p>
            <a:pPr lvl="1"/>
            <a:r>
              <a:rPr lang="en-CA" sz="2400" dirty="0" smtClean="0"/>
              <a:t>Revitalize neighbourhoods</a:t>
            </a:r>
          </a:p>
          <a:p>
            <a:pPr lvl="1"/>
            <a:r>
              <a:rPr lang="en-CA" sz="2400" dirty="0" smtClean="0"/>
              <a:t>“Place-making” and stronger communities </a:t>
            </a:r>
          </a:p>
          <a:p>
            <a:pPr lvl="1"/>
            <a:r>
              <a:rPr lang="en-CA" sz="2400" dirty="0" smtClean="0"/>
              <a:t>Increase economic and business activity</a:t>
            </a:r>
            <a:endParaRPr lang="en-CA" sz="2400" dirty="0"/>
          </a:p>
          <a:p>
            <a:pPr lvl="1"/>
            <a:r>
              <a:rPr lang="en-CA" sz="2400" dirty="0" smtClean="0"/>
              <a:t>Promote intensification; curb urban sprawl</a:t>
            </a:r>
            <a:endParaRPr lang="en-CA" sz="2400"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11</a:t>
            </a:fld>
            <a:endParaRPr lang="en-US" dirty="0"/>
          </a:p>
        </p:txBody>
      </p:sp>
    </p:spTree>
    <p:extLst>
      <p:ext uri="{BB962C8B-B14F-4D97-AF65-F5344CB8AC3E}">
        <p14:creationId xmlns:p14="http://schemas.microsoft.com/office/powerpoint/2010/main" val="70592802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Brownfields Repurposed</a:t>
            </a:r>
            <a:endParaRPr lang="en-CA" dirty="0"/>
          </a:p>
        </p:txBody>
      </p:sp>
      <p:sp>
        <p:nvSpPr>
          <p:cNvPr id="3" name="Content Placeholder 2"/>
          <p:cNvSpPr>
            <a:spLocks noGrp="1"/>
          </p:cNvSpPr>
          <p:nvPr>
            <p:ph idx="1"/>
          </p:nvPr>
        </p:nvSpPr>
        <p:spPr/>
        <p:txBody>
          <a:bodyPr/>
          <a:lstStyle/>
          <a:p>
            <a:r>
              <a:rPr lang="en-CA" dirty="0" smtClean="0"/>
              <a:t>Interim or long term:</a:t>
            </a:r>
          </a:p>
          <a:p>
            <a:pPr lvl="1"/>
            <a:r>
              <a:rPr lang="en-CA" dirty="0" smtClean="0"/>
              <a:t>parking, community gardens, parks;</a:t>
            </a:r>
            <a:endParaRPr lang="en-CA" dirty="0"/>
          </a:p>
          <a:p>
            <a:pPr lvl="1"/>
            <a:r>
              <a:rPr lang="en-CA" dirty="0"/>
              <a:t>cultural and social enterprises;</a:t>
            </a:r>
          </a:p>
          <a:p>
            <a:pPr lvl="1"/>
            <a:r>
              <a:rPr lang="en-CA" dirty="0" smtClean="0"/>
              <a:t>energy generation;</a:t>
            </a:r>
          </a:p>
          <a:p>
            <a:pPr lvl="1"/>
            <a:r>
              <a:rPr lang="en-CA" dirty="0" smtClean="0"/>
              <a:t>commercial spaces;</a:t>
            </a:r>
          </a:p>
          <a:p>
            <a:pPr lvl="1"/>
            <a:r>
              <a:rPr lang="en-CA" dirty="0" smtClean="0"/>
              <a:t>institutions;</a:t>
            </a:r>
            <a:endParaRPr lang="en-CA" dirty="0"/>
          </a:p>
          <a:p>
            <a:pPr lvl="1"/>
            <a:r>
              <a:rPr lang="en-CA" dirty="0" smtClean="0"/>
              <a:t>industry;</a:t>
            </a:r>
            <a:endParaRPr lang="en-CA" dirty="0"/>
          </a:p>
          <a:p>
            <a:pPr lvl="1"/>
            <a:r>
              <a:rPr lang="en-CA" dirty="0" smtClean="0"/>
              <a:t>h</a:t>
            </a:r>
            <a:r>
              <a:rPr lang="en-CA" dirty="0" smtClean="0"/>
              <a:t>ousing; etc. </a:t>
            </a:r>
            <a:endParaRPr lang="en-CA" dirty="0"/>
          </a:p>
          <a:p>
            <a:pPr marL="0" indent="0">
              <a:buNone/>
            </a:pPr>
            <a:r>
              <a:rPr lang="en-CA" dirty="0" smtClean="0"/>
              <a:t>   </a:t>
            </a:r>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12</a:t>
            </a:fld>
            <a:endParaRPr lang="en-US" dirty="0"/>
          </a:p>
        </p:txBody>
      </p:sp>
    </p:spTree>
    <p:extLst>
      <p:ext uri="{BB962C8B-B14F-4D97-AF65-F5344CB8AC3E}">
        <p14:creationId xmlns:p14="http://schemas.microsoft.com/office/powerpoint/2010/main" val="340402946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t>
            </a:r>
            <a:r>
              <a:rPr lang="en-CA" dirty="0" smtClean="0"/>
              <a:t>is the Hold-up?</a:t>
            </a:r>
            <a:endParaRPr lang="en-CA" dirty="0"/>
          </a:p>
        </p:txBody>
      </p:sp>
      <p:sp>
        <p:nvSpPr>
          <p:cNvPr id="3" name="Content Placeholder 2"/>
          <p:cNvSpPr>
            <a:spLocks noGrp="1"/>
          </p:cNvSpPr>
          <p:nvPr>
            <p:ph idx="1"/>
          </p:nvPr>
        </p:nvSpPr>
        <p:spPr/>
        <p:txBody>
          <a:bodyPr/>
          <a:lstStyle/>
          <a:p>
            <a:r>
              <a:rPr lang="en-CA" dirty="0" smtClean="0"/>
              <a:t>Often it’s brownfield unknowns:</a:t>
            </a:r>
          </a:p>
          <a:p>
            <a:pPr lvl="1"/>
            <a:r>
              <a:rPr lang="en-CA" dirty="0" smtClean="0"/>
              <a:t>Geotechnical setting</a:t>
            </a:r>
          </a:p>
          <a:p>
            <a:pPr lvl="1"/>
            <a:r>
              <a:rPr lang="en-CA" dirty="0" smtClean="0"/>
              <a:t>Site servicing capacity</a:t>
            </a:r>
          </a:p>
          <a:p>
            <a:pPr lvl="1"/>
            <a:r>
              <a:rPr lang="en-CA" dirty="0" smtClean="0"/>
              <a:t>Archeological/Heritage</a:t>
            </a:r>
          </a:p>
          <a:p>
            <a:pPr lvl="1"/>
            <a:r>
              <a:rPr lang="en-CA" dirty="0" smtClean="0"/>
              <a:t>OP and zoning flexibility</a:t>
            </a:r>
          </a:p>
          <a:p>
            <a:pPr lvl="1"/>
            <a:r>
              <a:rPr lang="en-CA" dirty="0"/>
              <a:t>Structural integrity</a:t>
            </a:r>
          </a:p>
          <a:p>
            <a:pPr lvl="1"/>
            <a:r>
              <a:rPr lang="en-CA" dirty="0" smtClean="0"/>
              <a:t>Hazardous </a:t>
            </a:r>
            <a:r>
              <a:rPr lang="en-CA" dirty="0"/>
              <a:t>building substances</a:t>
            </a:r>
          </a:p>
          <a:p>
            <a:pPr lvl="1"/>
            <a:r>
              <a:rPr lang="en-CA" dirty="0" smtClean="0"/>
              <a:t>Contamination</a:t>
            </a:r>
            <a:endParaRPr lang="en-CA" dirty="0"/>
          </a:p>
          <a:p>
            <a:pPr lvl="1"/>
            <a:endParaRPr lang="en-CA" dirty="0" smtClean="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682" y="2483346"/>
            <a:ext cx="18097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04367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87342">
            <a:off x="4034600" y="2755263"/>
            <a:ext cx="1571177" cy="157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dirty="0" smtClean="0"/>
              <a:t>Community Improvement Plan</a:t>
            </a:r>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14</a:t>
            </a:fld>
            <a:endParaRPr lang="en-US" dirty="0"/>
          </a:p>
        </p:txBody>
      </p:sp>
      <p:sp>
        <p:nvSpPr>
          <p:cNvPr id="7" name="Content Placeholder 6"/>
          <p:cNvSpPr>
            <a:spLocks noGrp="1"/>
          </p:cNvSpPr>
          <p:nvPr>
            <p:ph idx="1"/>
          </p:nvPr>
        </p:nvSpPr>
        <p:spPr/>
        <p:txBody>
          <a:bodyPr/>
          <a:lstStyle/>
          <a:p>
            <a:r>
              <a:rPr lang="en-CA" sz="3000" dirty="0"/>
              <a:t>CIPs will </a:t>
            </a:r>
            <a:r>
              <a:rPr lang="en-CA" sz="3000" b="1" dirty="0">
                <a:solidFill>
                  <a:srgbClr val="EDB512"/>
                </a:solidFill>
              </a:rPr>
              <a:t>encourage</a:t>
            </a:r>
            <a:r>
              <a:rPr lang="en-CA" sz="3000" dirty="0"/>
              <a:t> some desired development by experienced </a:t>
            </a:r>
            <a:r>
              <a:rPr lang="en-CA" sz="3000" b="1" dirty="0">
                <a:solidFill>
                  <a:srgbClr val="EDB512"/>
                </a:solidFill>
              </a:rPr>
              <a:t>opportunists</a:t>
            </a:r>
          </a:p>
          <a:p>
            <a:endParaRPr lang="en-CA" sz="3000" dirty="0" smtClean="0"/>
          </a:p>
          <a:p>
            <a:endParaRPr lang="en-CA" sz="3000" dirty="0"/>
          </a:p>
          <a:p>
            <a:r>
              <a:rPr lang="en-CA" sz="3000" dirty="0" smtClean="0"/>
              <a:t>Developers </a:t>
            </a:r>
            <a:r>
              <a:rPr lang="en-CA" sz="3000" dirty="0" smtClean="0"/>
              <a:t>still are still motivated by time and cost; </a:t>
            </a:r>
            <a:r>
              <a:rPr lang="en-CA" sz="3000" b="1" dirty="0" smtClean="0">
                <a:solidFill>
                  <a:srgbClr val="EDB512"/>
                </a:solidFill>
              </a:rPr>
              <a:t>unknowns</a:t>
            </a:r>
            <a:r>
              <a:rPr lang="en-CA" sz="3000" dirty="0" smtClean="0"/>
              <a:t> create </a:t>
            </a:r>
            <a:r>
              <a:rPr lang="en-CA" sz="3000" b="1" dirty="0" smtClean="0">
                <a:solidFill>
                  <a:srgbClr val="EDB512"/>
                </a:solidFill>
              </a:rPr>
              <a:t>uncertainties</a:t>
            </a:r>
            <a:r>
              <a:rPr lang="en-CA" sz="3000" dirty="0" smtClean="0"/>
              <a:t> for unacceptable </a:t>
            </a:r>
            <a:r>
              <a:rPr lang="en-CA" sz="3000" b="1" dirty="0" smtClean="0">
                <a:solidFill>
                  <a:srgbClr val="EDB512"/>
                </a:solidFill>
              </a:rPr>
              <a:t>risk</a:t>
            </a:r>
            <a:endParaRPr lang="en-CA" sz="3000" b="1" dirty="0" smtClean="0">
              <a:solidFill>
                <a:srgbClr val="EDB512"/>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682552"/>
            <a:ext cx="2100659" cy="161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95838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Therefore </a:t>
            </a:r>
            <a:r>
              <a:rPr lang="en-CA" dirty="0" smtClean="0"/>
              <a:t>…</a:t>
            </a:r>
            <a:endParaRPr lang="en-CA" dirty="0"/>
          </a:p>
        </p:txBody>
      </p:sp>
      <p:sp>
        <p:nvSpPr>
          <p:cNvPr id="6" name="Content Placeholder 5"/>
          <p:cNvSpPr>
            <a:spLocks noGrp="1"/>
          </p:cNvSpPr>
          <p:nvPr>
            <p:ph idx="1"/>
          </p:nvPr>
        </p:nvSpPr>
        <p:spPr/>
        <p:txBody>
          <a:bodyPr/>
          <a:lstStyle/>
          <a:p>
            <a:r>
              <a:rPr lang="en-CA" dirty="0" smtClean="0"/>
              <a:t>Development activity may not happen </a:t>
            </a:r>
            <a:r>
              <a:rPr lang="en-CA" b="1" dirty="0" smtClean="0">
                <a:solidFill>
                  <a:srgbClr val="EDB512"/>
                </a:solidFill>
              </a:rPr>
              <a:t>where</a:t>
            </a:r>
            <a:r>
              <a:rPr lang="en-CA" dirty="0" smtClean="0"/>
              <a:t> and </a:t>
            </a:r>
            <a:r>
              <a:rPr lang="en-CA" b="1" dirty="0" smtClean="0">
                <a:solidFill>
                  <a:srgbClr val="EDB512"/>
                </a:solidFill>
              </a:rPr>
              <a:t>when</a:t>
            </a:r>
            <a:r>
              <a:rPr lang="en-CA" dirty="0" smtClean="0"/>
              <a:t> it is needed most</a:t>
            </a:r>
          </a:p>
          <a:p>
            <a:endParaRPr lang="en-CA" dirty="0" smtClean="0"/>
          </a:p>
          <a:p>
            <a:endParaRPr lang="en-CA" dirty="0" smtClean="0"/>
          </a:p>
          <a:p>
            <a:r>
              <a:rPr lang="en-CA" dirty="0" smtClean="0"/>
              <a:t>May </a:t>
            </a:r>
            <a:r>
              <a:rPr lang="en-CA" dirty="0" smtClean="0"/>
              <a:t>not be </a:t>
            </a:r>
            <a:r>
              <a:rPr lang="en-CA" b="1" dirty="0" smtClean="0">
                <a:solidFill>
                  <a:srgbClr val="EDB512"/>
                </a:solidFill>
              </a:rPr>
              <a:t>what</a:t>
            </a:r>
            <a:r>
              <a:rPr lang="en-CA" dirty="0" smtClean="0"/>
              <a:t> is needed most</a:t>
            </a:r>
          </a:p>
          <a:p>
            <a:endParaRPr lang="en-CA" dirty="0" smtClean="0"/>
          </a:p>
          <a:p>
            <a:endParaRPr lang="en-CA" dirty="0" smtClean="0"/>
          </a:p>
          <a:p>
            <a:endParaRPr lang="en-CA" dirty="0"/>
          </a:p>
        </p:txBody>
      </p:sp>
      <p:sp>
        <p:nvSpPr>
          <p:cNvPr id="4" name="Footer Placeholder 3"/>
          <p:cNvSpPr>
            <a:spLocks noGrp="1"/>
          </p:cNvSpPr>
          <p:nvPr>
            <p:ph type="ftr" sz="quarter" idx="11"/>
          </p:nvPr>
        </p:nvSpPr>
        <p:spPr/>
        <p:txBody>
          <a:bodyPr/>
          <a:lstStyle/>
          <a:p>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fld id="{5E287520-BE6D-49CD-8433-7D71AB739A80}" type="slidenum">
              <a:rPr lang="en-US" smtClean="0"/>
              <a:pPr/>
              <a:t>15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085184"/>
            <a:ext cx="1625784" cy="123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852936"/>
            <a:ext cx="2088232" cy="117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72185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Proactive on Brownfields</a:t>
            </a:r>
            <a:endParaRPr lang="en-CA" dirty="0"/>
          </a:p>
        </p:txBody>
      </p:sp>
      <p:sp>
        <p:nvSpPr>
          <p:cNvPr id="3" name="Content Placeholder 2"/>
          <p:cNvSpPr>
            <a:spLocks noGrp="1"/>
          </p:cNvSpPr>
          <p:nvPr>
            <p:ph idx="1"/>
          </p:nvPr>
        </p:nvSpPr>
        <p:spPr/>
        <p:txBody>
          <a:bodyPr/>
          <a:lstStyle/>
          <a:p>
            <a:r>
              <a:rPr lang="en-CA" dirty="0" smtClean="0"/>
              <a:t>Municipal leadership to </a:t>
            </a:r>
            <a:r>
              <a:rPr lang="en-CA" b="1" dirty="0" smtClean="0">
                <a:solidFill>
                  <a:srgbClr val="EDB512"/>
                </a:solidFill>
              </a:rPr>
              <a:t>stimulate</a:t>
            </a:r>
            <a:r>
              <a:rPr lang="en-CA" dirty="0" smtClean="0"/>
              <a:t> </a:t>
            </a:r>
            <a:r>
              <a:rPr lang="en-CA" b="1" dirty="0" smtClean="0">
                <a:solidFill>
                  <a:srgbClr val="EDB512"/>
                </a:solidFill>
              </a:rPr>
              <a:t>desired development </a:t>
            </a:r>
            <a:r>
              <a:rPr lang="en-CA" dirty="0" smtClean="0"/>
              <a:t>on </a:t>
            </a:r>
            <a:r>
              <a:rPr lang="en-CA" dirty="0"/>
              <a:t>the most problematic areas (brownfields</a:t>
            </a:r>
            <a:r>
              <a:rPr lang="en-CA" dirty="0" smtClean="0"/>
              <a:t>).</a:t>
            </a:r>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16</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00" y="3356992"/>
            <a:ext cx="5181752" cy="258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96567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Community Development Team</a:t>
            </a:r>
            <a:endParaRPr lang="en-CA" dirty="0"/>
          </a:p>
        </p:txBody>
      </p:sp>
      <p:sp>
        <p:nvSpPr>
          <p:cNvPr id="2" name="Footer Placeholder 1"/>
          <p:cNvSpPr>
            <a:spLocks noGrp="1"/>
          </p:cNvSpPr>
          <p:nvPr>
            <p:ph type="ftr" sz="quarter" idx="11"/>
          </p:nvPr>
        </p:nvSpPr>
        <p:spPr/>
        <p:txBody>
          <a:bodyPr/>
          <a:lstStyle/>
          <a:p>
            <a:pPr>
              <a:defRPr/>
            </a:pPr>
            <a:r>
              <a:rPr lang="en-US" smtClean="0"/>
              <a:t>Proactive Brownfield Remediation Programs</a:t>
            </a:r>
            <a:endParaRPr lang="en-US" dirty="0"/>
          </a:p>
        </p:txBody>
      </p:sp>
      <p:sp>
        <p:nvSpPr>
          <p:cNvPr id="3" name="Slide Number Placeholder 2"/>
          <p:cNvSpPr>
            <a:spLocks noGrp="1"/>
          </p:cNvSpPr>
          <p:nvPr>
            <p:ph type="sldNum" sz="quarter" idx="12"/>
          </p:nvPr>
        </p:nvSpPr>
        <p:spPr/>
        <p:txBody>
          <a:bodyPr/>
          <a:lstStyle/>
          <a:p>
            <a:pPr>
              <a:defRPr/>
            </a:pPr>
            <a:fld id="{074C6310-737E-4B8A-865F-9A48A1BBF782}" type="slidenum">
              <a:rPr lang="en-US" smtClean="0"/>
              <a:pPr>
                <a:defRPr/>
              </a:pPr>
              <a:t>17</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261678"/>
              </p:ext>
            </p:extLst>
          </p:nvPr>
        </p:nvGraphicFramePr>
        <p:xfrm>
          <a:off x="1403350" y="1600200"/>
          <a:ext cx="7489825" cy="4392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bwMode="auto">
          <a:xfrm>
            <a:off x="3203848" y="5078442"/>
            <a:ext cx="3888432"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ctr"/>
            <a:r>
              <a:rPr lang="en-CA" sz="1400" b="1" dirty="0" smtClean="0">
                <a:solidFill>
                  <a:srgbClr val="99681C"/>
                </a:solidFill>
                <a:latin typeface="Century Gothic" pitchFamily="34" charset="0"/>
              </a:rPr>
              <a:t>Proactive Brownfields Development Program</a:t>
            </a:r>
          </a:p>
        </p:txBody>
      </p:sp>
    </p:spTree>
    <p:extLst>
      <p:ext uri="{BB962C8B-B14F-4D97-AF65-F5344CB8AC3E}">
        <p14:creationId xmlns:p14="http://schemas.microsoft.com/office/powerpoint/2010/main" val="328259964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Proactive Brownfields Program</a:t>
            </a:r>
            <a:endParaRPr lang="en-CA" sz="3200" dirty="0"/>
          </a:p>
        </p:txBody>
      </p:sp>
      <p:sp>
        <p:nvSpPr>
          <p:cNvPr id="3" name="Content Placeholder 2"/>
          <p:cNvSpPr>
            <a:spLocks noGrp="1"/>
          </p:cNvSpPr>
          <p:nvPr>
            <p:ph idx="1"/>
          </p:nvPr>
        </p:nvSpPr>
        <p:spPr/>
        <p:txBody>
          <a:bodyPr/>
          <a:lstStyle/>
          <a:p>
            <a:r>
              <a:rPr lang="en-CA" dirty="0"/>
              <a:t>PLAN – STUDY – REMED – REDEV</a:t>
            </a:r>
          </a:p>
          <a:p>
            <a:r>
              <a:rPr lang="en-CA" dirty="0" smtClean="0"/>
              <a:t>A </a:t>
            </a:r>
            <a:r>
              <a:rPr lang="en-CA" dirty="0"/>
              <a:t>program </a:t>
            </a:r>
            <a:r>
              <a:rPr lang="en-CA" dirty="0" smtClean="0"/>
              <a:t>providing </a:t>
            </a:r>
            <a:r>
              <a:rPr lang="en-CA" dirty="0"/>
              <a:t>technical and financial </a:t>
            </a:r>
            <a:r>
              <a:rPr lang="en-CA" b="1" dirty="0">
                <a:solidFill>
                  <a:srgbClr val="EDB512"/>
                </a:solidFill>
              </a:rPr>
              <a:t>support</a:t>
            </a:r>
            <a:r>
              <a:rPr lang="en-CA" dirty="0"/>
              <a:t> when </a:t>
            </a:r>
            <a:r>
              <a:rPr lang="en-CA" dirty="0" smtClean="0"/>
              <a:t>past </a:t>
            </a:r>
            <a:r>
              <a:rPr lang="en-CA" dirty="0"/>
              <a:t>land use </a:t>
            </a:r>
            <a:r>
              <a:rPr lang="en-CA" dirty="0" smtClean="0"/>
              <a:t>of properties is </a:t>
            </a:r>
            <a:r>
              <a:rPr lang="en-CA" dirty="0"/>
              <a:t>a </a:t>
            </a:r>
            <a:r>
              <a:rPr lang="en-CA" dirty="0" smtClean="0"/>
              <a:t>concern</a:t>
            </a:r>
          </a:p>
          <a:p>
            <a:r>
              <a:rPr lang="en-CA" dirty="0" smtClean="0"/>
              <a:t>Some support provided by </a:t>
            </a:r>
            <a:r>
              <a:rPr lang="en-CA" b="1" dirty="0" smtClean="0">
                <a:solidFill>
                  <a:srgbClr val="EDB512"/>
                </a:solidFill>
              </a:rPr>
              <a:t>municipal resources</a:t>
            </a:r>
            <a:r>
              <a:rPr lang="en-CA" dirty="0" smtClean="0"/>
              <a:t> -- remainder will require third party expertise</a:t>
            </a:r>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18</a:t>
            </a:fld>
            <a:endParaRPr lang="en-US" dirty="0"/>
          </a:p>
        </p:txBody>
      </p:sp>
    </p:spTree>
    <p:extLst>
      <p:ext uri="{BB962C8B-B14F-4D97-AF65-F5344CB8AC3E}">
        <p14:creationId xmlns:p14="http://schemas.microsoft.com/office/powerpoint/2010/main" val="8470971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Brownfields Inventory</a:t>
            </a:r>
            <a:endParaRPr lang="en-CA" dirty="0"/>
          </a:p>
        </p:txBody>
      </p:sp>
      <p:sp>
        <p:nvSpPr>
          <p:cNvPr id="3" name="Content Placeholder 2"/>
          <p:cNvSpPr>
            <a:spLocks noGrp="1"/>
          </p:cNvSpPr>
          <p:nvPr>
            <p:ph idx="1"/>
          </p:nvPr>
        </p:nvSpPr>
        <p:spPr/>
        <p:txBody>
          <a:bodyPr/>
          <a:lstStyle/>
          <a:p>
            <a:r>
              <a:rPr lang="en-CA" dirty="0" smtClean="0"/>
              <a:t>Where are they</a:t>
            </a:r>
          </a:p>
          <a:p>
            <a:r>
              <a:rPr lang="en-CA" dirty="0"/>
              <a:t>Available </a:t>
            </a:r>
            <a:r>
              <a:rPr lang="en-CA" dirty="0" smtClean="0"/>
              <a:t>information </a:t>
            </a:r>
            <a:r>
              <a:rPr lang="en-CA" dirty="0" smtClean="0"/>
              <a:t>(and gaps)</a:t>
            </a:r>
            <a:endParaRPr lang="en-CA" dirty="0"/>
          </a:p>
          <a:p>
            <a:r>
              <a:rPr lang="en-CA" dirty="0" smtClean="0"/>
              <a:t>Properties characteristics</a:t>
            </a:r>
          </a:p>
          <a:p>
            <a:r>
              <a:rPr lang="en-CA" dirty="0" smtClean="0"/>
              <a:t>Reason </a:t>
            </a:r>
            <a:r>
              <a:rPr lang="en-CA" dirty="0"/>
              <a:t>for </a:t>
            </a:r>
            <a:r>
              <a:rPr lang="en-CA" dirty="0" smtClean="0"/>
              <a:t>their </a:t>
            </a:r>
            <a:r>
              <a:rPr lang="en-CA" dirty="0"/>
              <a:t>current </a:t>
            </a:r>
            <a:r>
              <a:rPr lang="en-CA" dirty="0" smtClean="0"/>
              <a:t>states</a:t>
            </a:r>
            <a:endParaRPr lang="en-CA" dirty="0"/>
          </a:p>
          <a:p>
            <a:r>
              <a:rPr lang="en-CA" dirty="0" smtClean="0"/>
              <a:t>Property owners (public &amp; private)</a:t>
            </a:r>
          </a:p>
          <a:p>
            <a:r>
              <a:rPr lang="en-CA" dirty="0" smtClean="0"/>
              <a:t>Future plans of owners</a:t>
            </a:r>
            <a:endParaRPr lang="en-CA" dirty="0"/>
          </a:p>
          <a:p>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19</a:t>
            </a:fld>
            <a:endParaRPr lang="en-US" dirty="0"/>
          </a:p>
        </p:txBody>
      </p:sp>
    </p:spTree>
    <p:extLst>
      <p:ext uri="{BB962C8B-B14F-4D97-AF65-F5344CB8AC3E}">
        <p14:creationId xmlns:p14="http://schemas.microsoft.com/office/powerpoint/2010/main" val="207231303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John Desbiens, </a:t>
            </a:r>
            <a:r>
              <a:rPr lang="en-CA" dirty="0" err="1" smtClean="0"/>
              <a:t>P.Eng</a:t>
            </a:r>
            <a:r>
              <a:rPr lang="en-CA" dirty="0" smtClean="0"/>
              <a:t>.</a:t>
            </a:r>
            <a:endParaRPr lang="en-CA" dirty="0"/>
          </a:p>
        </p:txBody>
      </p:sp>
      <p:sp>
        <p:nvSpPr>
          <p:cNvPr id="7" name="Content Placeholder 6"/>
          <p:cNvSpPr>
            <a:spLocks noGrp="1"/>
          </p:cNvSpPr>
          <p:nvPr>
            <p:ph idx="1"/>
          </p:nvPr>
        </p:nvSpPr>
        <p:spPr/>
        <p:txBody>
          <a:bodyPr/>
          <a:lstStyle/>
          <a:p>
            <a:r>
              <a:rPr lang="en-CA" sz="2200" dirty="0" smtClean="0"/>
              <a:t>Cambium Inc. President/CEO</a:t>
            </a:r>
          </a:p>
          <a:p>
            <a:r>
              <a:rPr lang="en-CA" sz="2200" dirty="0" smtClean="0"/>
              <a:t>Peterborough Economic Development </a:t>
            </a:r>
            <a:r>
              <a:rPr lang="en-CA" sz="2200" dirty="0"/>
              <a:t>Director</a:t>
            </a:r>
          </a:p>
          <a:p>
            <a:r>
              <a:rPr lang="en-CA" sz="2200" dirty="0" smtClean="0"/>
              <a:t>Greater Peterborough Innovation Cluster Chair</a:t>
            </a:r>
          </a:p>
          <a:p>
            <a:r>
              <a:rPr lang="en-CA" sz="2200" dirty="0" smtClean="0"/>
              <a:t>Ontario Onsite Wastewater Association Director</a:t>
            </a:r>
          </a:p>
          <a:p>
            <a:r>
              <a:rPr lang="en-CA" sz="2200" dirty="0" smtClean="0"/>
              <a:t>CAWT Technology Access Centre Advisory Board</a:t>
            </a:r>
          </a:p>
          <a:p>
            <a:r>
              <a:rPr lang="en-CA" sz="2200" dirty="0" smtClean="0"/>
              <a:t>Trent (University) Business Council Co-Chair</a:t>
            </a:r>
          </a:p>
          <a:p>
            <a:r>
              <a:rPr lang="en-CA" sz="2200" dirty="0" smtClean="0"/>
              <a:t>Peterborough Ultimate League Vice President</a:t>
            </a:r>
          </a:p>
          <a:p>
            <a:endParaRPr lang="en-CA" sz="2200"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1219BF5-D2BE-4730-B4E0-EC290DFF3A89}" type="slidenum">
              <a:rPr lang="en-US" smtClean="0"/>
              <a:pPr>
                <a:defRPr/>
              </a:pPr>
              <a:t>2</a:t>
            </a:fld>
            <a:endParaRPr lang="en-US" dirty="0"/>
          </a:p>
        </p:txBody>
      </p:sp>
    </p:spTree>
    <p:extLst>
      <p:ext uri="{BB962C8B-B14F-4D97-AF65-F5344CB8AC3E}">
        <p14:creationId xmlns:p14="http://schemas.microsoft.com/office/powerpoint/2010/main" val="62997569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Privately owned Brownfields</a:t>
            </a:r>
            <a:endParaRPr lang="en-CA" dirty="0"/>
          </a:p>
        </p:txBody>
      </p:sp>
      <p:sp>
        <p:nvSpPr>
          <p:cNvPr id="3" name="Content Placeholder 2"/>
          <p:cNvSpPr>
            <a:spLocks noGrp="1"/>
          </p:cNvSpPr>
          <p:nvPr>
            <p:ph idx="1"/>
          </p:nvPr>
        </p:nvSpPr>
        <p:spPr/>
        <p:txBody>
          <a:bodyPr/>
          <a:lstStyle/>
          <a:p>
            <a:r>
              <a:rPr lang="en-CA" sz="2800" dirty="0" smtClean="0"/>
              <a:t>Owners to be </a:t>
            </a:r>
            <a:r>
              <a:rPr lang="en-CA" sz="2800" b="1" dirty="0" smtClean="0">
                <a:solidFill>
                  <a:srgbClr val="EDB512"/>
                </a:solidFill>
              </a:rPr>
              <a:t>engaged</a:t>
            </a:r>
            <a:r>
              <a:rPr lang="en-CA" sz="2800" dirty="0" smtClean="0"/>
              <a:t> by community development team</a:t>
            </a:r>
          </a:p>
          <a:p>
            <a:r>
              <a:rPr lang="en-CA" sz="2800" dirty="0" smtClean="0"/>
              <a:t>Ensure </a:t>
            </a:r>
            <a:r>
              <a:rPr lang="en-CA" sz="2800" b="1" dirty="0" smtClean="0">
                <a:solidFill>
                  <a:srgbClr val="EDB512"/>
                </a:solidFill>
              </a:rPr>
              <a:t>awareness</a:t>
            </a:r>
            <a:r>
              <a:rPr lang="en-CA" sz="2800" dirty="0" smtClean="0"/>
              <a:t> of incentives and programs available</a:t>
            </a:r>
          </a:p>
          <a:p>
            <a:r>
              <a:rPr lang="en-CA" sz="2800" dirty="0" smtClean="0"/>
              <a:t>Offer </a:t>
            </a:r>
            <a:r>
              <a:rPr lang="en-CA" sz="2800" b="1" dirty="0" smtClean="0">
                <a:solidFill>
                  <a:srgbClr val="EDB512"/>
                </a:solidFill>
              </a:rPr>
              <a:t>support</a:t>
            </a:r>
            <a:r>
              <a:rPr lang="en-CA" sz="2800" dirty="0" smtClean="0"/>
              <a:t> to motivated owners wishing to sell or develop</a:t>
            </a:r>
          </a:p>
          <a:p>
            <a:r>
              <a:rPr lang="en-CA" sz="2800" dirty="0" smtClean="0"/>
              <a:t>Municipal approval process should be </a:t>
            </a:r>
            <a:r>
              <a:rPr lang="en-CA" sz="2800" b="1" dirty="0" smtClean="0">
                <a:solidFill>
                  <a:srgbClr val="EDB512"/>
                </a:solidFill>
              </a:rPr>
              <a:t>responsive</a:t>
            </a:r>
            <a:r>
              <a:rPr lang="en-CA" sz="2800" dirty="0" smtClean="0"/>
              <a:t> for brownfield projects</a:t>
            </a:r>
          </a:p>
          <a:p>
            <a:endParaRPr lang="en-CA" sz="2800"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20</a:t>
            </a:fld>
            <a:endParaRPr lang="en-US" dirty="0"/>
          </a:p>
        </p:txBody>
      </p:sp>
    </p:spTree>
    <p:extLst>
      <p:ext uri="{BB962C8B-B14F-4D97-AF65-F5344CB8AC3E}">
        <p14:creationId xmlns:p14="http://schemas.microsoft.com/office/powerpoint/2010/main" val="192780224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Municipal Brownfields</a:t>
            </a:r>
            <a:endParaRPr lang="en-CA" dirty="0"/>
          </a:p>
        </p:txBody>
      </p:sp>
      <p:sp>
        <p:nvSpPr>
          <p:cNvPr id="3" name="Content Placeholder 2"/>
          <p:cNvSpPr>
            <a:spLocks noGrp="1"/>
          </p:cNvSpPr>
          <p:nvPr>
            <p:ph idx="1"/>
          </p:nvPr>
        </p:nvSpPr>
        <p:spPr/>
        <p:txBody>
          <a:bodyPr/>
          <a:lstStyle/>
          <a:p>
            <a:r>
              <a:rPr lang="en-CA" sz="3100" dirty="0" err="1" smtClean="0"/>
              <a:t>Errrr</a:t>
            </a:r>
            <a:r>
              <a:rPr lang="en-CA" sz="3100" dirty="0" smtClean="0"/>
              <a:t>, let’s not dwell on the past…</a:t>
            </a:r>
          </a:p>
          <a:p>
            <a:r>
              <a:rPr lang="en-CA" sz="3100" dirty="0" smtClean="0"/>
              <a:t>Opportunity to access value </a:t>
            </a:r>
            <a:r>
              <a:rPr lang="en-CA" sz="3100" b="1" dirty="0" smtClean="0">
                <a:solidFill>
                  <a:srgbClr val="EDB512"/>
                </a:solidFill>
              </a:rPr>
              <a:t>sooner</a:t>
            </a:r>
          </a:p>
          <a:p>
            <a:r>
              <a:rPr lang="en-CA" sz="3100" dirty="0" smtClean="0"/>
              <a:t>If desired development outcome is not within municipal operations then “</a:t>
            </a:r>
            <a:r>
              <a:rPr lang="en-CA" sz="3100" b="1" dirty="0" smtClean="0">
                <a:solidFill>
                  <a:srgbClr val="EDB512"/>
                </a:solidFill>
              </a:rPr>
              <a:t>set the table</a:t>
            </a:r>
            <a:r>
              <a:rPr lang="en-CA" sz="3100" dirty="0" smtClean="0"/>
              <a:t>”</a:t>
            </a:r>
          </a:p>
          <a:p>
            <a:r>
              <a:rPr lang="en-CA" sz="3100" dirty="0" smtClean="0"/>
              <a:t>Uncertainties should be addressed to reduce risk and </a:t>
            </a:r>
            <a:r>
              <a:rPr lang="en-CA" sz="3100" b="1" dirty="0" smtClean="0">
                <a:solidFill>
                  <a:srgbClr val="EDB512"/>
                </a:solidFill>
              </a:rPr>
              <a:t>entice investment</a:t>
            </a:r>
            <a:r>
              <a:rPr lang="en-CA" sz="3100" b="1" dirty="0" smtClean="0"/>
              <a:t> </a:t>
            </a:r>
            <a:endParaRPr lang="en-CA" sz="3100" b="1"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21</a:t>
            </a:fld>
            <a:endParaRPr lang="en-US" dirty="0"/>
          </a:p>
        </p:txBody>
      </p:sp>
    </p:spTree>
    <p:extLst>
      <p:ext uri="{BB962C8B-B14F-4D97-AF65-F5344CB8AC3E}">
        <p14:creationId xmlns:p14="http://schemas.microsoft.com/office/powerpoint/2010/main" val="188019954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Revisiting the Uncertainties</a:t>
            </a:r>
            <a:endParaRPr lang="en-CA" dirty="0"/>
          </a:p>
        </p:txBody>
      </p:sp>
      <p:sp>
        <p:nvSpPr>
          <p:cNvPr id="3" name="Content Placeholder 2"/>
          <p:cNvSpPr>
            <a:spLocks noGrp="1"/>
          </p:cNvSpPr>
          <p:nvPr>
            <p:ph idx="1"/>
          </p:nvPr>
        </p:nvSpPr>
        <p:spPr/>
        <p:txBody>
          <a:bodyPr/>
          <a:lstStyle/>
          <a:p>
            <a:r>
              <a:rPr lang="en-CA" smtClean="0"/>
              <a:t>Site servicing capacity</a:t>
            </a:r>
          </a:p>
          <a:p>
            <a:r>
              <a:rPr lang="en-CA" smtClean="0"/>
              <a:t>OP and zoning flexibility</a:t>
            </a:r>
          </a:p>
          <a:p>
            <a:r>
              <a:rPr lang="en-CA" smtClean="0"/>
              <a:t>Archeological/Heritage</a:t>
            </a:r>
          </a:p>
          <a:p>
            <a:r>
              <a:rPr lang="en-CA" smtClean="0"/>
              <a:t>Geotechnical setting</a:t>
            </a:r>
          </a:p>
          <a:p>
            <a:r>
              <a:rPr lang="en-CA" smtClean="0"/>
              <a:t>Structural integrity</a:t>
            </a:r>
          </a:p>
          <a:p>
            <a:r>
              <a:rPr lang="en-CA" smtClean="0"/>
              <a:t>Hazardous building substances</a:t>
            </a:r>
          </a:p>
          <a:p>
            <a:r>
              <a:rPr lang="en-CA" smtClean="0"/>
              <a:t>Contamination liability</a:t>
            </a:r>
            <a:endParaRPr lang="en-CA" dirty="0" smtClean="0"/>
          </a:p>
        </p:txBody>
      </p:sp>
      <p:sp>
        <p:nvSpPr>
          <p:cNvPr id="4" name="Footer Placeholder 3"/>
          <p:cNvSpPr>
            <a:spLocks noGrp="1"/>
          </p:cNvSpPr>
          <p:nvPr>
            <p:ph type="ftr" sz="quarter" idx="11"/>
          </p:nvPr>
        </p:nvSpPr>
        <p:spPr/>
        <p:txBody>
          <a:bodyPr/>
          <a:lstStyle/>
          <a:p>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fld id="{5E287520-BE6D-49CD-8433-7D71AB739A80}" type="slidenum">
              <a:rPr lang="en-US" smtClean="0"/>
              <a:pPr/>
              <a:t>22</a:t>
            </a:fld>
            <a:endParaRPr lang="en-US" dirty="0"/>
          </a:p>
        </p:txBody>
      </p:sp>
    </p:spTree>
    <p:extLst>
      <p:ext uri="{BB962C8B-B14F-4D97-AF65-F5344CB8AC3E}">
        <p14:creationId xmlns:p14="http://schemas.microsoft.com/office/powerpoint/2010/main" val="350046033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Brownfields Studies for Rehab</a:t>
            </a:r>
            <a:endParaRPr lang="en-CA" dirty="0"/>
          </a:p>
        </p:txBody>
      </p:sp>
      <p:sp>
        <p:nvSpPr>
          <p:cNvPr id="11" name="Content Placeholder 10"/>
          <p:cNvSpPr>
            <a:spLocks noGrp="1"/>
          </p:cNvSpPr>
          <p:nvPr>
            <p:ph idx="1"/>
          </p:nvPr>
        </p:nvSpPr>
        <p:spPr/>
        <p:txBody>
          <a:bodyPr/>
          <a:lstStyle/>
          <a:p>
            <a:r>
              <a:rPr lang="en-US" sz="2800" dirty="0"/>
              <a:t>Hazardous Materials</a:t>
            </a:r>
          </a:p>
          <a:p>
            <a:pPr lvl="1"/>
            <a:r>
              <a:rPr lang="en-US" sz="2400" dirty="0"/>
              <a:t>Asbestos Survey and Abatement</a:t>
            </a:r>
          </a:p>
          <a:p>
            <a:pPr lvl="1"/>
            <a:r>
              <a:rPr lang="en-US" sz="2400" dirty="0" smtClean="0"/>
              <a:t>Designated </a:t>
            </a:r>
            <a:r>
              <a:rPr lang="en-US" sz="2400" dirty="0"/>
              <a:t>Substance Survey</a:t>
            </a:r>
          </a:p>
          <a:p>
            <a:r>
              <a:rPr lang="en-US" sz="2800" dirty="0" smtClean="0"/>
              <a:t>Environmental Site Assessments</a:t>
            </a:r>
          </a:p>
          <a:p>
            <a:pPr lvl="1"/>
            <a:r>
              <a:rPr lang="en-US" sz="2400" dirty="0" smtClean="0"/>
              <a:t>Phase I</a:t>
            </a:r>
          </a:p>
          <a:p>
            <a:pPr lvl="1"/>
            <a:r>
              <a:rPr lang="en-US" sz="2400" dirty="0" smtClean="0"/>
              <a:t>Phase II</a:t>
            </a:r>
          </a:p>
          <a:p>
            <a:r>
              <a:rPr lang="en-US" sz="2800" dirty="0" smtClean="0"/>
              <a:t>Remediation / Risk Assessment</a:t>
            </a:r>
          </a:p>
          <a:p>
            <a:r>
              <a:rPr lang="en-US" sz="2800" dirty="0" smtClean="0"/>
              <a:t>Record of Site Condition</a:t>
            </a:r>
          </a:p>
        </p:txBody>
      </p:sp>
      <p:sp>
        <p:nvSpPr>
          <p:cNvPr id="5" name="Footer Placeholder 4"/>
          <p:cNvSpPr>
            <a:spLocks noGrp="1"/>
          </p:cNvSpPr>
          <p:nvPr>
            <p:ph type="ftr" sz="quarter" idx="11"/>
          </p:nvPr>
        </p:nvSpPr>
        <p:spPr/>
        <p:txBody>
          <a:bodyPr/>
          <a:lstStyle/>
          <a:p>
            <a:r>
              <a:rPr lang="en-US" smtClean="0"/>
              <a:t>Proactive Brownfield Remediation Programs</a:t>
            </a:r>
            <a:endParaRPr lang="en-US" dirty="0"/>
          </a:p>
        </p:txBody>
      </p:sp>
      <p:sp>
        <p:nvSpPr>
          <p:cNvPr id="6" name="Slide Number Placeholder 5"/>
          <p:cNvSpPr>
            <a:spLocks noGrp="1"/>
          </p:cNvSpPr>
          <p:nvPr>
            <p:ph type="sldNum" sz="quarter" idx="12"/>
          </p:nvPr>
        </p:nvSpPr>
        <p:spPr/>
        <p:txBody>
          <a:bodyPr/>
          <a:lstStyle/>
          <a:p>
            <a:fld id="{5E287520-BE6D-49CD-8433-7D71AB739A80}" type="slidenum">
              <a:rPr lang="en-US" smtClean="0"/>
              <a:pPr/>
              <a:t>23</a:t>
            </a:fld>
            <a:endParaRPr lang="en-US" dirty="0"/>
          </a:p>
        </p:txBody>
      </p:sp>
    </p:spTree>
    <p:extLst>
      <p:ext uri="{BB962C8B-B14F-4D97-AF65-F5344CB8AC3E}">
        <p14:creationId xmlns:p14="http://schemas.microsoft.com/office/powerpoint/2010/main" val="2008557767"/>
      </p:ext>
    </p:extLst>
  </p:cSld>
  <p:clrMapOvr>
    <a:masterClrMapping/>
  </p:clrMapOvr>
  <p:transition spd="med" advClick="0" advTm="15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p:txBody>
          <a:bodyPr/>
          <a:lstStyle/>
          <a:p>
            <a:r>
              <a:rPr lang="en-CA" sz="3000" dirty="0" smtClean="0"/>
              <a:t>Designated Substance Surveys (DSS)</a:t>
            </a:r>
            <a:endParaRPr lang="en-CA" sz="3000" dirty="0"/>
          </a:p>
        </p:txBody>
      </p:sp>
      <p:sp>
        <p:nvSpPr>
          <p:cNvPr id="3" name="Content Placeholder 2"/>
          <p:cNvSpPr>
            <a:spLocks noGrp="1"/>
          </p:cNvSpPr>
          <p:nvPr>
            <p:ph idx="1"/>
          </p:nvPr>
        </p:nvSpPr>
        <p:spPr/>
        <p:txBody>
          <a:bodyPr/>
          <a:lstStyle/>
          <a:p>
            <a:r>
              <a:rPr lang="en-CA" sz="2600" dirty="0" smtClean="0"/>
              <a:t>Substance to </a:t>
            </a:r>
            <a:r>
              <a:rPr lang="en-CA" sz="2600" dirty="0" smtClean="0"/>
              <a:t>which the exposure of a worker is prohibited, regulated, restricted, limited or controlled.</a:t>
            </a:r>
          </a:p>
          <a:p>
            <a:r>
              <a:rPr lang="en-CA" sz="2600" dirty="0" smtClean="0"/>
              <a:t>Eleven designated substances in Ontario:</a:t>
            </a:r>
            <a:endParaRPr lang="en-CA" sz="2600" dirty="0"/>
          </a:p>
        </p:txBody>
      </p:sp>
      <p:sp>
        <p:nvSpPr>
          <p:cNvPr id="4" name="Footer Placeholder 3"/>
          <p:cNvSpPr>
            <a:spLocks noGrp="1"/>
          </p:cNvSpPr>
          <p:nvPr>
            <p:ph type="ftr" sz="quarter" idx="11"/>
          </p:nvPr>
        </p:nvSpPr>
        <p:spPr/>
        <p:txBody>
          <a:bodyPr/>
          <a:lstStyle/>
          <a:p>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fld id="{AFCAC314-18A3-49C5-B521-86C35C50B91C}" type="slidenum">
              <a:rPr lang="en-US" smtClean="0"/>
              <a:pPr/>
              <a:t>24</a:t>
            </a:fld>
            <a:endParaRPr lang="en-US" dirty="0"/>
          </a:p>
        </p:txBody>
      </p:sp>
      <p:sp>
        <p:nvSpPr>
          <p:cNvPr id="7" name="Content Placeholder 6"/>
          <p:cNvSpPr>
            <a:spLocks noGrp="1"/>
          </p:cNvSpPr>
          <p:nvPr>
            <p:ph sz="half" idx="4294967295"/>
          </p:nvPr>
        </p:nvSpPr>
        <p:spPr>
          <a:xfrm>
            <a:off x="1763688" y="3861048"/>
            <a:ext cx="6840537" cy="2160587"/>
          </a:xfrm>
        </p:spPr>
        <p:txBody>
          <a:bodyPr numCol="2"/>
          <a:lstStyle/>
          <a:p>
            <a:pPr marL="400050" lvl="1" indent="-400050"/>
            <a:r>
              <a:rPr lang="en-CA" sz="1800" b="1" dirty="0" smtClean="0">
                <a:solidFill>
                  <a:schemeClr val="tx1">
                    <a:lumMod val="65000"/>
                    <a:lumOff val="35000"/>
                  </a:schemeClr>
                </a:solidFill>
              </a:rPr>
              <a:t>Asbestos</a:t>
            </a:r>
          </a:p>
          <a:p>
            <a:pPr marL="400050" lvl="1" indent="-400050"/>
            <a:r>
              <a:rPr lang="en-CA" sz="1800" b="1" dirty="0" smtClean="0">
                <a:solidFill>
                  <a:schemeClr val="tx1">
                    <a:lumMod val="65000"/>
                    <a:lumOff val="35000"/>
                  </a:schemeClr>
                </a:solidFill>
              </a:rPr>
              <a:t>Lead</a:t>
            </a:r>
          </a:p>
          <a:p>
            <a:pPr marL="400050" lvl="1" indent="-400050"/>
            <a:r>
              <a:rPr lang="en-CA" sz="1800" b="1" dirty="0" smtClean="0">
                <a:solidFill>
                  <a:schemeClr val="tx1">
                    <a:lumMod val="65000"/>
                    <a:lumOff val="35000"/>
                  </a:schemeClr>
                </a:solidFill>
              </a:rPr>
              <a:t>Mercury</a:t>
            </a:r>
          </a:p>
          <a:p>
            <a:pPr marL="400050" lvl="1" indent="-400050"/>
            <a:r>
              <a:rPr lang="en-CA" sz="1800" b="1" dirty="0" smtClean="0">
                <a:solidFill>
                  <a:schemeClr val="tx1">
                    <a:lumMod val="65000"/>
                    <a:lumOff val="35000"/>
                  </a:schemeClr>
                </a:solidFill>
              </a:rPr>
              <a:t>Silica</a:t>
            </a:r>
          </a:p>
          <a:p>
            <a:pPr marL="400050" lvl="1" indent="-400050"/>
            <a:r>
              <a:rPr lang="en-CA" sz="1800" dirty="0" smtClean="0">
                <a:solidFill>
                  <a:schemeClr val="tx1">
                    <a:lumMod val="65000"/>
                    <a:lumOff val="35000"/>
                  </a:schemeClr>
                </a:solidFill>
              </a:rPr>
              <a:t>Benzene</a:t>
            </a:r>
          </a:p>
          <a:p>
            <a:pPr marL="400050" lvl="1" indent="-400050"/>
            <a:r>
              <a:rPr lang="en-CA" sz="1800" dirty="0" smtClean="0">
                <a:solidFill>
                  <a:schemeClr val="tx1">
                    <a:lumMod val="65000"/>
                    <a:lumOff val="35000"/>
                  </a:schemeClr>
                </a:solidFill>
              </a:rPr>
              <a:t>Arsenic</a:t>
            </a:r>
          </a:p>
          <a:p>
            <a:pPr marL="400050" lvl="1" indent="-400050"/>
            <a:r>
              <a:rPr lang="en-CA" sz="1800" dirty="0" smtClean="0">
                <a:solidFill>
                  <a:schemeClr val="tx1">
                    <a:lumMod val="65000"/>
                    <a:lumOff val="35000"/>
                  </a:schemeClr>
                </a:solidFill>
              </a:rPr>
              <a:t>Coke Oven Emissions</a:t>
            </a:r>
          </a:p>
          <a:p>
            <a:pPr marL="400050" lvl="1" indent="-400050"/>
            <a:r>
              <a:rPr lang="en-CA" sz="1800" dirty="0" smtClean="0">
                <a:solidFill>
                  <a:schemeClr val="tx1">
                    <a:lumMod val="65000"/>
                    <a:lumOff val="35000"/>
                  </a:schemeClr>
                </a:solidFill>
              </a:rPr>
              <a:t>Acrylonitrile</a:t>
            </a:r>
          </a:p>
          <a:p>
            <a:pPr marL="400050" lvl="1" indent="-400050"/>
            <a:r>
              <a:rPr lang="en-CA" sz="1800" dirty="0" smtClean="0">
                <a:solidFill>
                  <a:schemeClr val="tx1">
                    <a:lumMod val="65000"/>
                    <a:lumOff val="35000"/>
                  </a:schemeClr>
                </a:solidFill>
              </a:rPr>
              <a:t>Isocyanates </a:t>
            </a:r>
          </a:p>
          <a:p>
            <a:pPr marL="400050" lvl="1" indent="-400050"/>
            <a:r>
              <a:rPr lang="en-CA" sz="1800" dirty="0" smtClean="0">
                <a:solidFill>
                  <a:schemeClr val="tx1">
                    <a:lumMod val="65000"/>
                    <a:lumOff val="35000"/>
                  </a:schemeClr>
                </a:solidFill>
              </a:rPr>
              <a:t>Vinyl Chloride</a:t>
            </a:r>
          </a:p>
          <a:p>
            <a:pPr marL="400050" lvl="1" indent="-400050"/>
            <a:r>
              <a:rPr lang="en-CA" sz="1800" dirty="0" smtClean="0">
                <a:solidFill>
                  <a:schemeClr val="tx1">
                    <a:lumMod val="65000"/>
                    <a:lumOff val="35000"/>
                  </a:schemeClr>
                </a:solidFill>
              </a:rPr>
              <a:t>Ethylene Oxide</a:t>
            </a:r>
            <a:endParaRPr lang="en-CA" sz="1800" dirty="0"/>
          </a:p>
        </p:txBody>
      </p:sp>
    </p:spTree>
    <p:extLst>
      <p:ext uri="{BB962C8B-B14F-4D97-AF65-F5344CB8AC3E}">
        <p14:creationId xmlns:p14="http://schemas.microsoft.com/office/powerpoint/2010/main" val="242911818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 of DSS</a:t>
            </a:r>
            <a:endParaRPr lang="en-CA" dirty="0"/>
          </a:p>
        </p:txBody>
      </p:sp>
      <p:sp>
        <p:nvSpPr>
          <p:cNvPr id="3" name="Content Placeholder 2"/>
          <p:cNvSpPr>
            <a:spLocks noGrp="1"/>
          </p:cNvSpPr>
          <p:nvPr>
            <p:ph idx="1"/>
          </p:nvPr>
        </p:nvSpPr>
        <p:spPr/>
        <p:txBody>
          <a:bodyPr/>
          <a:lstStyle/>
          <a:p>
            <a:r>
              <a:rPr lang="en-CA" sz="2800" dirty="0" smtClean="0"/>
              <a:t>Identify/quantify the extent of designated substances within building </a:t>
            </a:r>
          </a:p>
          <a:p>
            <a:r>
              <a:rPr lang="en-CA" sz="2800" dirty="0" smtClean="0"/>
              <a:t>Results dictate appropriate steps to </a:t>
            </a:r>
            <a:r>
              <a:rPr lang="en-CA" sz="2800" b="1" dirty="0" smtClean="0">
                <a:solidFill>
                  <a:srgbClr val="EDB512"/>
                </a:solidFill>
              </a:rPr>
              <a:t>control exposure </a:t>
            </a:r>
            <a:r>
              <a:rPr lang="en-CA" sz="2800" dirty="0" smtClean="0"/>
              <a:t>to workers in building</a:t>
            </a:r>
          </a:p>
          <a:p>
            <a:r>
              <a:rPr lang="en-CA" sz="2800" dirty="0" smtClean="0"/>
              <a:t>Illustrate clearly the type and exact location of the materials containing a designated substance</a:t>
            </a:r>
            <a:endParaRPr lang="en-CA" sz="2800" dirty="0"/>
          </a:p>
        </p:txBody>
      </p:sp>
      <p:sp>
        <p:nvSpPr>
          <p:cNvPr id="4" name="Footer Placeholder 3"/>
          <p:cNvSpPr>
            <a:spLocks noGrp="1"/>
          </p:cNvSpPr>
          <p:nvPr>
            <p:ph type="ftr" sz="quarter" idx="11"/>
          </p:nvPr>
        </p:nvSpPr>
        <p:spPr/>
        <p:txBody>
          <a:bodyPr/>
          <a:lstStyle/>
          <a:p>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fld id="{AFCAC314-18A3-49C5-B521-86C35C50B91C}" type="slidenum">
              <a:rPr lang="en-US" smtClean="0"/>
              <a:pPr/>
              <a:t>25</a:t>
            </a:fld>
            <a:endParaRPr lang="en-US"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50674" y="4641304"/>
            <a:ext cx="1788997" cy="1341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138" y="5013176"/>
            <a:ext cx="1463120" cy="109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2987" y="404664"/>
            <a:ext cx="1171501"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07507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p:cNvCxnSpPr>
            <a:stCxn id="13" idx="2"/>
            <a:endCxn id="14" idx="0"/>
          </p:cNvCxnSpPr>
          <p:nvPr/>
        </p:nvCxnSpPr>
        <p:spPr>
          <a:xfrm>
            <a:off x="4774270" y="2340888"/>
            <a:ext cx="0" cy="440016"/>
          </a:xfrm>
          <a:prstGeom prst="straightConnector1">
            <a:avLst/>
          </a:prstGeom>
          <a:ln w="38100">
            <a:solidFill>
              <a:srgbClr val="99681C"/>
            </a:solidFill>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4" idx="2"/>
            <a:endCxn id="16" idx="0"/>
          </p:cNvCxnSpPr>
          <p:nvPr/>
        </p:nvCxnSpPr>
        <p:spPr>
          <a:xfrm rot="16200000" flipH="1">
            <a:off x="5367495" y="2827759"/>
            <a:ext cx="571480" cy="1757930"/>
          </a:xfrm>
          <a:prstGeom prst="bentConnector3">
            <a:avLst/>
          </a:prstGeom>
          <a:ln w="38100">
            <a:solidFill>
              <a:srgbClr val="99681C"/>
            </a:solidFill>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4" idx="2"/>
            <a:endCxn id="15" idx="0"/>
          </p:cNvCxnSpPr>
          <p:nvPr/>
        </p:nvCxnSpPr>
        <p:spPr>
          <a:xfrm rot="5400000">
            <a:off x="3608289" y="2826483"/>
            <a:ext cx="571480" cy="1760483"/>
          </a:xfrm>
          <a:prstGeom prst="bentConnector3">
            <a:avLst/>
          </a:prstGeom>
          <a:ln w="38100">
            <a:solidFill>
              <a:srgbClr val="99681C"/>
            </a:solidFill>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5" idx="2"/>
            <a:endCxn id="17" idx="0"/>
          </p:cNvCxnSpPr>
          <p:nvPr/>
        </p:nvCxnSpPr>
        <p:spPr>
          <a:xfrm rot="16200000" flipH="1">
            <a:off x="3615916" y="4030415"/>
            <a:ext cx="584056" cy="1788314"/>
          </a:xfrm>
          <a:prstGeom prst="bentConnector3">
            <a:avLst/>
          </a:prstGeom>
          <a:ln w="38100">
            <a:solidFill>
              <a:srgbClr val="99681C"/>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6" idx="2"/>
            <a:endCxn id="17" idx="0"/>
          </p:cNvCxnSpPr>
          <p:nvPr/>
        </p:nvCxnSpPr>
        <p:spPr>
          <a:xfrm rot="5400000">
            <a:off x="5375123" y="4059523"/>
            <a:ext cx="584056" cy="1730099"/>
          </a:xfrm>
          <a:prstGeom prst="bentConnector3">
            <a:avLst/>
          </a:prstGeom>
          <a:ln w="38100">
            <a:solidFill>
              <a:srgbClr val="99681C"/>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3" idx="3"/>
            <a:endCxn id="17" idx="3"/>
          </p:cNvCxnSpPr>
          <p:nvPr/>
        </p:nvCxnSpPr>
        <p:spPr>
          <a:xfrm>
            <a:off x="6054430" y="2020848"/>
            <a:ext cx="27831" cy="3515792"/>
          </a:xfrm>
          <a:prstGeom prst="bentConnector3">
            <a:avLst>
              <a:gd name="adj1" fmla="val 8108516"/>
            </a:avLst>
          </a:prstGeom>
          <a:ln w="38100">
            <a:solidFill>
              <a:srgbClr val="99681C"/>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4" idx="3"/>
          </p:cNvCxnSpPr>
          <p:nvPr/>
        </p:nvCxnSpPr>
        <p:spPr>
          <a:xfrm>
            <a:off x="6054430" y="3100944"/>
            <a:ext cx="2261986" cy="0"/>
          </a:xfrm>
          <a:prstGeom prst="line">
            <a:avLst/>
          </a:prstGeom>
          <a:ln w="38100">
            <a:solidFill>
              <a:srgbClr val="99681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87624" y="260648"/>
            <a:ext cx="7776864" cy="1143000"/>
          </a:xfrm>
        </p:spPr>
        <p:txBody>
          <a:bodyPr/>
          <a:lstStyle/>
          <a:p>
            <a:r>
              <a:rPr lang="en-CA" dirty="0" smtClean="0">
                <a:effectLst/>
              </a:rPr>
              <a:t>Environmental site assessments</a:t>
            </a:r>
            <a:endParaRPr lang="en-CA" dirty="0">
              <a:effectLst/>
            </a:endParaRPr>
          </a:p>
        </p:txBody>
      </p:sp>
      <p:sp>
        <p:nvSpPr>
          <p:cNvPr id="5" name="Footer Placeholder 4"/>
          <p:cNvSpPr>
            <a:spLocks noGrp="1"/>
          </p:cNvSpPr>
          <p:nvPr>
            <p:ph type="ftr" sz="quarter" idx="11"/>
          </p:nvPr>
        </p:nvSpPr>
        <p:spPr/>
        <p:txBody>
          <a:bodyPr/>
          <a:lstStyle/>
          <a:p>
            <a:pPr>
              <a:defRPr/>
            </a:pPr>
            <a:r>
              <a:rPr lang="en-US" smtClean="0"/>
              <a:t>Proactive Brownfield Remediation Programs</a:t>
            </a:r>
            <a:endParaRPr lang="en-US" dirty="0"/>
          </a:p>
        </p:txBody>
      </p:sp>
      <p:sp>
        <p:nvSpPr>
          <p:cNvPr id="6" name="Slide Number Placeholder 5"/>
          <p:cNvSpPr>
            <a:spLocks noGrp="1"/>
          </p:cNvSpPr>
          <p:nvPr>
            <p:ph type="sldNum" sz="quarter" idx="12"/>
          </p:nvPr>
        </p:nvSpPr>
        <p:spPr/>
        <p:txBody>
          <a:bodyPr/>
          <a:lstStyle/>
          <a:p>
            <a:pPr>
              <a:defRPr/>
            </a:pPr>
            <a:fld id="{5E287520-BE6D-49CD-8433-7D71AB739A80}" type="slidenum">
              <a:rPr lang="en-US" smtClean="0"/>
              <a:pPr>
                <a:defRPr/>
              </a:pPr>
              <a:t>26</a:t>
            </a:fld>
            <a:endParaRPr lang="en-US" dirty="0"/>
          </a:p>
        </p:txBody>
      </p:sp>
      <p:sp>
        <p:nvSpPr>
          <p:cNvPr id="13" name="Flowchart: Alternate Process 12"/>
          <p:cNvSpPr/>
          <p:nvPr/>
        </p:nvSpPr>
        <p:spPr>
          <a:xfrm>
            <a:off x="3494110" y="1700808"/>
            <a:ext cx="2560320" cy="640080"/>
          </a:xfrm>
          <a:prstGeom prst="flowChartAlternateProcess">
            <a:avLst/>
          </a:prstGeom>
          <a:solidFill>
            <a:srgbClr val="FFC000"/>
          </a:solidFill>
          <a:ln>
            <a:solidFill>
              <a:srgbClr val="996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j-lt"/>
              </a:rPr>
              <a:t>Phase I ESA</a:t>
            </a:r>
            <a:endParaRPr lang="en-CA" sz="2000" b="1" dirty="0">
              <a:latin typeface="+mj-lt"/>
            </a:endParaRPr>
          </a:p>
        </p:txBody>
      </p:sp>
      <p:sp>
        <p:nvSpPr>
          <p:cNvPr id="14" name="Flowchart: Alternate Process 13"/>
          <p:cNvSpPr/>
          <p:nvPr/>
        </p:nvSpPr>
        <p:spPr>
          <a:xfrm>
            <a:off x="3494110" y="2780904"/>
            <a:ext cx="2560320" cy="640080"/>
          </a:xfrm>
          <a:prstGeom prst="flowChartAlternateProcess">
            <a:avLst/>
          </a:prstGeom>
          <a:solidFill>
            <a:srgbClr val="FFC000"/>
          </a:solidFill>
          <a:ln>
            <a:solidFill>
              <a:srgbClr val="996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j-lt"/>
              </a:rPr>
              <a:t>Phase II ESA</a:t>
            </a:r>
            <a:endParaRPr lang="en-CA" sz="2000" b="1" dirty="0">
              <a:latin typeface="+mj-lt"/>
            </a:endParaRPr>
          </a:p>
        </p:txBody>
      </p:sp>
      <p:sp>
        <p:nvSpPr>
          <p:cNvPr id="15" name="Flowchart: Alternate Process 14"/>
          <p:cNvSpPr/>
          <p:nvPr/>
        </p:nvSpPr>
        <p:spPr>
          <a:xfrm>
            <a:off x="1733627" y="3992464"/>
            <a:ext cx="2560320" cy="640080"/>
          </a:xfrm>
          <a:prstGeom prst="flowChartAlternateProcess">
            <a:avLst/>
          </a:prstGeom>
          <a:solidFill>
            <a:srgbClr val="FFC000"/>
          </a:solidFill>
          <a:ln>
            <a:solidFill>
              <a:srgbClr val="996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Site Remediation</a:t>
            </a:r>
            <a:endParaRPr lang="en-CA" sz="2000" b="1" dirty="0">
              <a:latin typeface="+mj-lt"/>
            </a:endParaRPr>
          </a:p>
        </p:txBody>
      </p:sp>
      <p:sp>
        <p:nvSpPr>
          <p:cNvPr id="16" name="Flowchart: Alternate Process 15"/>
          <p:cNvSpPr/>
          <p:nvPr/>
        </p:nvSpPr>
        <p:spPr>
          <a:xfrm>
            <a:off x="5252040" y="3992464"/>
            <a:ext cx="2560320" cy="640080"/>
          </a:xfrm>
          <a:prstGeom prst="flowChartAlternateProcess">
            <a:avLst/>
          </a:prstGeom>
          <a:solidFill>
            <a:srgbClr val="FFC000"/>
          </a:solidFill>
          <a:ln>
            <a:solidFill>
              <a:srgbClr val="996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j-lt"/>
              </a:rPr>
              <a:t>Risk Assessment</a:t>
            </a:r>
            <a:endParaRPr lang="en-CA" sz="2000" b="1" dirty="0">
              <a:latin typeface="+mj-lt"/>
            </a:endParaRPr>
          </a:p>
        </p:txBody>
      </p:sp>
      <p:sp>
        <p:nvSpPr>
          <p:cNvPr id="17" name="Flowchart: Alternate Process 16"/>
          <p:cNvSpPr/>
          <p:nvPr/>
        </p:nvSpPr>
        <p:spPr>
          <a:xfrm>
            <a:off x="3521941" y="5216600"/>
            <a:ext cx="2560320" cy="640080"/>
          </a:xfrm>
          <a:prstGeom prst="flowChartAlternateProcess">
            <a:avLst/>
          </a:prstGeom>
          <a:solidFill>
            <a:srgbClr val="FFC000"/>
          </a:solidFill>
          <a:ln>
            <a:solidFill>
              <a:srgbClr val="996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j-lt"/>
              </a:rPr>
              <a:t>Record of Site Condition</a:t>
            </a:r>
            <a:endParaRPr lang="en-CA" sz="2000" b="1" dirty="0">
              <a:latin typeface="+mj-lt"/>
            </a:endParaRPr>
          </a:p>
        </p:txBody>
      </p:sp>
    </p:spTree>
    <p:extLst>
      <p:ext uri="{BB962C8B-B14F-4D97-AF65-F5344CB8AC3E}">
        <p14:creationId xmlns:p14="http://schemas.microsoft.com/office/powerpoint/2010/main" val="3159236426"/>
      </p:ext>
    </p:extLst>
  </p:cSld>
  <p:clrMapOvr>
    <a:masterClrMapping/>
  </p:clrMapOvr>
  <p:transition spd="med" advClick="0" advTm="15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400" dirty="0" smtClean="0"/>
              <a:t>Environmental site assessments</a:t>
            </a:r>
            <a:endParaRPr lang="en-CA" sz="3400" dirty="0"/>
          </a:p>
        </p:txBody>
      </p:sp>
      <p:sp>
        <p:nvSpPr>
          <p:cNvPr id="11" name="Content Placeholder 10"/>
          <p:cNvSpPr>
            <a:spLocks noGrp="1"/>
          </p:cNvSpPr>
          <p:nvPr>
            <p:ph idx="1"/>
          </p:nvPr>
        </p:nvSpPr>
        <p:spPr/>
        <p:txBody>
          <a:bodyPr/>
          <a:lstStyle/>
          <a:p>
            <a:pPr marL="0" indent="0">
              <a:buNone/>
            </a:pPr>
            <a:r>
              <a:rPr lang="en-US" sz="2800" b="1" dirty="0" smtClean="0"/>
              <a:t>Phase 1</a:t>
            </a:r>
          </a:p>
          <a:p>
            <a:r>
              <a:rPr lang="en-US" sz="2800" dirty="0" smtClean="0"/>
              <a:t>Potential for…</a:t>
            </a:r>
          </a:p>
          <a:p>
            <a:r>
              <a:rPr lang="en-US" sz="2800" dirty="0" smtClean="0"/>
              <a:t>Non-Intrusive Process</a:t>
            </a:r>
          </a:p>
          <a:p>
            <a:r>
              <a:rPr lang="en-US" sz="2800" dirty="0" smtClean="0"/>
              <a:t>Components</a:t>
            </a:r>
          </a:p>
          <a:p>
            <a:pPr lvl="1"/>
            <a:r>
              <a:rPr lang="en-US" sz="2400" dirty="0" smtClean="0"/>
              <a:t>Data Collection</a:t>
            </a:r>
          </a:p>
          <a:p>
            <a:pPr lvl="1"/>
            <a:r>
              <a:rPr lang="en-US" sz="2400" dirty="0" smtClean="0"/>
              <a:t>Site Inspection</a:t>
            </a:r>
          </a:p>
          <a:p>
            <a:pPr lvl="1"/>
            <a:r>
              <a:rPr lang="en-US" sz="2400" dirty="0" smtClean="0"/>
              <a:t>Interviews</a:t>
            </a:r>
          </a:p>
          <a:p>
            <a:pPr lvl="1"/>
            <a:r>
              <a:rPr lang="en-US" sz="2400" dirty="0" smtClean="0"/>
              <a:t>Reporting</a:t>
            </a:r>
          </a:p>
          <a:p>
            <a:pPr lvl="3"/>
            <a:endParaRPr lang="en-US" sz="1800" dirty="0" smtClean="0"/>
          </a:p>
        </p:txBody>
      </p:sp>
      <p:sp>
        <p:nvSpPr>
          <p:cNvPr id="5" name="Footer Placeholder 4"/>
          <p:cNvSpPr>
            <a:spLocks noGrp="1"/>
          </p:cNvSpPr>
          <p:nvPr>
            <p:ph type="ftr" sz="quarter" idx="11"/>
          </p:nvPr>
        </p:nvSpPr>
        <p:spPr/>
        <p:txBody>
          <a:bodyPr/>
          <a:lstStyle/>
          <a:p>
            <a:r>
              <a:rPr lang="en-US" smtClean="0"/>
              <a:t>Proactive Brownfield Remediation Programs</a:t>
            </a:r>
            <a:endParaRPr lang="en-US" dirty="0"/>
          </a:p>
        </p:txBody>
      </p:sp>
      <p:sp>
        <p:nvSpPr>
          <p:cNvPr id="6" name="Slide Number Placeholder 5"/>
          <p:cNvSpPr>
            <a:spLocks noGrp="1"/>
          </p:cNvSpPr>
          <p:nvPr>
            <p:ph type="sldNum" sz="quarter" idx="12"/>
          </p:nvPr>
        </p:nvSpPr>
        <p:spPr/>
        <p:txBody>
          <a:bodyPr/>
          <a:lstStyle/>
          <a:p>
            <a:fld id="{5E287520-BE6D-49CD-8433-7D71AB739A80}" type="slidenum">
              <a:rPr lang="en-US" smtClean="0"/>
              <a:pPr/>
              <a:t>27</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933056"/>
            <a:ext cx="3359969" cy="219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610405" y="1543355"/>
            <a:ext cx="3326297" cy="2665101"/>
            <a:chOff x="4572000" y="1340768"/>
            <a:chExt cx="5198505" cy="3385181"/>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493" r="1493"/>
            <a:stretch/>
          </p:blipFill>
          <p:spPr>
            <a:xfrm>
              <a:off x="7164288" y="3120462"/>
              <a:ext cx="2606217" cy="1605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388" r="2388"/>
            <a:stretch/>
          </p:blipFill>
          <p:spPr>
            <a:xfrm>
              <a:off x="5076056" y="2852936"/>
              <a:ext cx="2548621" cy="1663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9539" y="1628800"/>
              <a:ext cx="2570219" cy="1627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1340768"/>
              <a:ext cx="2502494" cy="1656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279270755"/>
      </p:ext>
    </p:extLst>
  </p:cSld>
  <p:clrMapOvr>
    <a:masterClrMapping/>
  </p:clrMapOvr>
  <p:transition spd="med" advClick="0" advTm="15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776864" cy="1143000"/>
          </a:xfrm>
        </p:spPr>
        <p:txBody>
          <a:bodyPr/>
          <a:lstStyle/>
          <a:p>
            <a:r>
              <a:rPr lang="en-CA" dirty="0"/>
              <a:t>Environmental site assessments</a:t>
            </a:r>
            <a:endParaRPr lang="en-CA" dirty="0">
              <a:effectLst/>
            </a:endParaRPr>
          </a:p>
        </p:txBody>
      </p:sp>
      <p:sp>
        <p:nvSpPr>
          <p:cNvPr id="5" name="Footer Placeholder 4"/>
          <p:cNvSpPr>
            <a:spLocks noGrp="1"/>
          </p:cNvSpPr>
          <p:nvPr>
            <p:ph type="ftr" sz="quarter" idx="11"/>
          </p:nvPr>
        </p:nvSpPr>
        <p:spPr/>
        <p:txBody>
          <a:bodyPr/>
          <a:lstStyle/>
          <a:p>
            <a:pPr>
              <a:defRPr/>
            </a:pPr>
            <a:r>
              <a:rPr lang="en-US" smtClean="0"/>
              <a:t>Proactive Brownfield Remediation Programs</a:t>
            </a:r>
            <a:endParaRPr lang="en-US" dirty="0"/>
          </a:p>
        </p:txBody>
      </p:sp>
      <p:sp>
        <p:nvSpPr>
          <p:cNvPr id="6" name="Slide Number Placeholder 5"/>
          <p:cNvSpPr>
            <a:spLocks noGrp="1"/>
          </p:cNvSpPr>
          <p:nvPr>
            <p:ph type="sldNum" sz="quarter" idx="12"/>
          </p:nvPr>
        </p:nvSpPr>
        <p:spPr/>
        <p:txBody>
          <a:bodyPr/>
          <a:lstStyle/>
          <a:p>
            <a:pPr>
              <a:defRPr/>
            </a:pPr>
            <a:fld id="{5E287520-BE6D-49CD-8433-7D71AB739A80}" type="slidenum">
              <a:rPr lang="en-US" smtClean="0"/>
              <a:pPr>
                <a:defRPr/>
              </a:pPr>
              <a:t>28</a:t>
            </a:fld>
            <a:endParaRPr lang="en-US" dirty="0"/>
          </a:p>
        </p:txBody>
      </p:sp>
      <p:sp>
        <p:nvSpPr>
          <p:cNvPr id="11" name="Content Placeholder 10"/>
          <p:cNvSpPr>
            <a:spLocks noGrp="1"/>
          </p:cNvSpPr>
          <p:nvPr>
            <p:ph sz="half" idx="4294967295"/>
          </p:nvPr>
        </p:nvSpPr>
        <p:spPr>
          <a:xfrm>
            <a:off x="1403648" y="1340768"/>
            <a:ext cx="7560840" cy="4536504"/>
          </a:xfrm>
        </p:spPr>
        <p:txBody>
          <a:bodyPr/>
          <a:lstStyle/>
          <a:p>
            <a:pPr marL="0" indent="0">
              <a:buNone/>
            </a:pPr>
            <a:r>
              <a:rPr lang="en-US" b="1" dirty="0"/>
              <a:t>Phase </a:t>
            </a:r>
            <a:r>
              <a:rPr lang="en-US" b="1" dirty="0" smtClean="0"/>
              <a:t>II</a:t>
            </a:r>
          </a:p>
          <a:p>
            <a:r>
              <a:rPr lang="en-US" sz="2800" dirty="0" smtClean="0"/>
              <a:t>Nature &amp; Extent</a:t>
            </a:r>
          </a:p>
          <a:p>
            <a:r>
              <a:rPr lang="en-US" sz="2800" dirty="0" smtClean="0"/>
              <a:t>Intrusive Process</a:t>
            </a:r>
          </a:p>
          <a:p>
            <a:r>
              <a:rPr lang="en-US" sz="2800" dirty="0" smtClean="0"/>
              <a:t>Components</a:t>
            </a:r>
          </a:p>
          <a:p>
            <a:pPr lvl="1">
              <a:buClr>
                <a:srgbClr val="EDB512"/>
              </a:buClr>
              <a:buFont typeface="Arial" panose="020B0604020202020204" pitchFamily="34" charset="0"/>
              <a:buChar char="•"/>
            </a:pPr>
            <a:r>
              <a:rPr lang="en-US" sz="2400" dirty="0" smtClean="0"/>
              <a:t>Setup </a:t>
            </a:r>
            <a:endParaRPr lang="en-US" sz="2400" dirty="0"/>
          </a:p>
          <a:p>
            <a:pPr lvl="1">
              <a:buClr>
                <a:srgbClr val="EDB512"/>
              </a:buClr>
              <a:buFont typeface="Arial" panose="020B0604020202020204" pitchFamily="34" charset="0"/>
              <a:buChar char="•"/>
            </a:pPr>
            <a:r>
              <a:rPr lang="en-US" sz="2400" dirty="0"/>
              <a:t>Sample Collection</a:t>
            </a:r>
          </a:p>
          <a:p>
            <a:pPr lvl="1">
              <a:buClr>
                <a:srgbClr val="EDB512"/>
              </a:buClr>
              <a:buFont typeface="Arial" panose="020B0604020202020204" pitchFamily="34" charset="0"/>
              <a:buChar char="•"/>
            </a:pPr>
            <a:r>
              <a:rPr lang="en-US" sz="2400" dirty="0" smtClean="0"/>
              <a:t>Analysis </a:t>
            </a:r>
          </a:p>
          <a:p>
            <a:pPr lvl="1">
              <a:buClr>
                <a:srgbClr val="EDB512"/>
              </a:buClr>
              <a:buFont typeface="Arial" panose="020B0604020202020204" pitchFamily="34" charset="0"/>
              <a:buChar char="•"/>
            </a:pPr>
            <a:r>
              <a:rPr lang="en-US" sz="2400" dirty="0" smtClean="0"/>
              <a:t>Reporting</a:t>
            </a:r>
            <a:endParaRPr lang="en-US" sz="2400" dirty="0"/>
          </a:p>
          <a:p>
            <a:pPr marL="1200150" lvl="3" indent="-342900"/>
            <a:endParaRPr lang="en-US" dirty="0" smtClean="0"/>
          </a:p>
        </p:txBody>
      </p:sp>
      <p:pic>
        <p:nvPicPr>
          <p:cNvPr id="7" name="Content Placeholder 2"/>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580112" y="1340768"/>
            <a:ext cx="2783414" cy="2087560"/>
          </a:xfr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6656" y="3537049"/>
            <a:ext cx="2831332" cy="2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830463"/>
      </p:ext>
    </p:extLst>
  </p:cSld>
  <p:clrMapOvr>
    <a:masterClrMapping/>
  </p:clrMapOvr>
  <p:transition spd="med" advClick="0" advTm="15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4638"/>
            <a:ext cx="7776864" cy="1143000"/>
          </a:xfrm>
        </p:spPr>
        <p:txBody>
          <a:bodyPr/>
          <a:lstStyle/>
          <a:p>
            <a:r>
              <a:rPr lang="en-CA" dirty="0" smtClean="0"/>
              <a:t>Remediation &amp; Restoration </a:t>
            </a:r>
            <a:endParaRPr lang="en-CA" dirty="0"/>
          </a:p>
        </p:txBody>
      </p:sp>
      <p:sp>
        <p:nvSpPr>
          <p:cNvPr id="3" name="Content Placeholder 2"/>
          <p:cNvSpPr>
            <a:spLocks noGrp="1"/>
          </p:cNvSpPr>
          <p:nvPr>
            <p:ph sz="half" idx="1"/>
          </p:nvPr>
        </p:nvSpPr>
        <p:spPr>
          <a:xfrm>
            <a:off x="1403648" y="1412776"/>
            <a:ext cx="7416824" cy="4713387"/>
          </a:xfrm>
        </p:spPr>
        <p:txBody>
          <a:bodyPr/>
          <a:lstStyle/>
          <a:p>
            <a:r>
              <a:rPr lang="en-CA" dirty="0" smtClean="0"/>
              <a:t>Ex-situ</a:t>
            </a:r>
            <a:r>
              <a:rPr lang="en-CA" sz="2400" dirty="0" smtClean="0"/>
              <a:t> </a:t>
            </a:r>
          </a:p>
          <a:p>
            <a:pPr lvl="1"/>
            <a:r>
              <a:rPr lang="en-CA" dirty="0" smtClean="0"/>
              <a:t>Dig and Dump</a:t>
            </a:r>
          </a:p>
          <a:p>
            <a:pPr lvl="1"/>
            <a:r>
              <a:rPr lang="en-CA" dirty="0" smtClean="0"/>
              <a:t>Fastest remedial method</a:t>
            </a:r>
          </a:p>
          <a:p>
            <a:pPr lvl="1"/>
            <a:r>
              <a:rPr lang="en-CA" dirty="0" smtClean="0"/>
              <a:t>Sometimes not viable</a:t>
            </a:r>
          </a:p>
          <a:p>
            <a:r>
              <a:rPr lang="en-CA" dirty="0" smtClean="0"/>
              <a:t>In-situ</a:t>
            </a:r>
          </a:p>
          <a:p>
            <a:pPr lvl="1"/>
            <a:r>
              <a:rPr lang="en-CA" dirty="0" smtClean="0"/>
              <a:t>Least disruption</a:t>
            </a:r>
          </a:p>
          <a:p>
            <a:pPr lvl="1"/>
            <a:r>
              <a:rPr lang="en-CA" dirty="0" smtClean="0"/>
              <a:t>Collection and treatment</a:t>
            </a:r>
          </a:p>
          <a:p>
            <a:pPr lvl="1"/>
            <a:r>
              <a:rPr lang="en-CA" dirty="0" smtClean="0"/>
              <a:t>Biological/chemical remediation</a:t>
            </a:r>
          </a:p>
          <a:p>
            <a:pPr marL="0" indent="0">
              <a:buNone/>
            </a:pPr>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AFCAC314-18A3-49C5-B521-86C35C50B91C}" type="slidenum">
              <a:rPr lang="en-US" smtClean="0"/>
              <a:pPr>
                <a:defRPr/>
              </a:pPr>
              <a:t>29</a:t>
            </a:fld>
            <a:endParaRPr lang="en-US" dirty="0"/>
          </a:p>
        </p:txBody>
      </p:sp>
    </p:spTree>
    <p:extLst>
      <p:ext uri="{BB962C8B-B14F-4D97-AF65-F5344CB8AC3E}">
        <p14:creationId xmlns:p14="http://schemas.microsoft.com/office/powerpoint/2010/main" val="284365783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Intent of this talk</a:t>
            </a:r>
            <a:endParaRPr lang="en-CA" dirty="0"/>
          </a:p>
        </p:txBody>
      </p:sp>
      <p:sp>
        <p:nvSpPr>
          <p:cNvPr id="3" name="Content Placeholder 2"/>
          <p:cNvSpPr>
            <a:spLocks noGrp="1"/>
          </p:cNvSpPr>
          <p:nvPr>
            <p:ph idx="1"/>
          </p:nvPr>
        </p:nvSpPr>
        <p:spPr/>
        <p:txBody>
          <a:bodyPr/>
          <a:lstStyle/>
          <a:p>
            <a:pPr marL="0" indent="0" algn="ctr">
              <a:buNone/>
            </a:pPr>
            <a:r>
              <a:rPr lang="en-CA" sz="4400" dirty="0" smtClean="0"/>
              <a:t>Inspire More</a:t>
            </a:r>
            <a:br>
              <a:rPr lang="en-CA" sz="4400" dirty="0" smtClean="0"/>
            </a:br>
            <a:r>
              <a:rPr lang="en-CA" sz="4400" b="1" dirty="0" smtClean="0">
                <a:solidFill>
                  <a:srgbClr val="EDB512"/>
                </a:solidFill>
              </a:rPr>
              <a:t>Proactive</a:t>
            </a:r>
            <a:r>
              <a:rPr lang="en-CA" sz="4400" dirty="0" smtClean="0"/>
              <a:t> Effort for </a:t>
            </a:r>
            <a:r>
              <a:rPr lang="en-CA" sz="4400" b="1" dirty="0" smtClean="0">
                <a:solidFill>
                  <a:srgbClr val="EDB512"/>
                </a:solidFill>
              </a:rPr>
              <a:t>Brownfields</a:t>
            </a:r>
            <a:r>
              <a:rPr lang="en-CA" sz="4400" dirty="0" smtClean="0"/>
              <a:t/>
            </a:r>
            <a:br>
              <a:rPr lang="en-CA" sz="4400" dirty="0" smtClean="0"/>
            </a:br>
            <a:r>
              <a:rPr lang="en-CA" sz="4400" dirty="0" smtClean="0"/>
              <a:t>Rehabilitation &amp;</a:t>
            </a:r>
            <a:br>
              <a:rPr lang="en-CA" sz="4400" dirty="0" smtClean="0"/>
            </a:br>
            <a:r>
              <a:rPr lang="en-CA" sz="4400" b="1" dirty="0" smtClean="0">
                <a:solidFill>
                  <a:srgbClr val="EDB512"/>
                </a:solidFill>
              </a:rPr>
              <a:t>Redevelopment</a:t>
            </a:r>
            <a:r>
              <a:rPr lang="en-CA" sz="4400" dirty="0" smtClean="0"/>
              <a:t/>
            </a:r>
            <a:br>
              <a:rPr lang="en-CA" sz="4400" dirty="0" smtClean="0"/>
            </a:br>
            <a:r>
              <a:rPr lang="en-CA" sz="4400" dirty="0" smtClean="0"/>
              <a:t>in our Communities</a:t>
            </a:r>
            <a:endParaRPr lang="en-CA" sz="4400" dirty="0"/>
          </a:p>
        </p:txBody>
      </p:sp>
      <p:sp>
        <p:nvSpPr>
          <p:cNvPr id="4" name="Footer Placeholder 3"/>
          <p:cNvSpPr>
            <a:spLocks noGrp="1"/>
          </p:cNvSpPr>
          <p:nvPr>
            <p:ph type="ftr" sz="quarter" idx="11"/>
          </p:nvPr>
        </p:nvSpPr>
        <p:spPr/>
        <p:txBody>
          <a:bodyPr/>
          <a:lstStyle/>
          <a:p>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fld id="{5E287520-BE6D-49CD-8433-7D71AB739A80}" type="slidenum">
              <a:rPr lang="en-US" smtClean="0"/>
              <a:pPr/>
              <a:t>3</a:t>
            </a:fld>
            <a:endParaRPr lang="en-US" dirty="0"/>
          </a:p>
        </p:txBody>
      </p:sp>
    </p:spTree>
    <p:extLst>
      <p:ext uri="{BB962C8B-B14F-4D97-AF65-F5344CB8AC3E}">
        <p14:creationId xmlns:p14="http://schemas.microsoft.com/office/powerpoint/2010/main" val="193003429"/>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Remediation &amp; Restoration</a:t>
            </a:r>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AFCAC314-18A3-49C5-B521-86C35C50B91C}" type="slidenum">
              <a:rPr lang="en-US" smtClean="0"/>
              <a:pPr>
                <a:defRPr/>
              </a:pPr>
              <a:t>30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532389"/>
            <a:ext cx="2592288" cy="19442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4679" y="1848589"/>
            <a:ext cx="2515317" cy="1886488"/>
          </a:xfrm>
          <a:prstGeom prst="rect">
            <a:avLst/>
          </a:prstGeom>
        </p:spPr>
      </p:pic>
      <p:pic>
        <p:nvPicPr>
          <p:cNvPr id="8"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475656" y="3645024"/>
            <a:ext cx="259228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204680" y="3861048"/>
            <a:ext cx="2515316" cy="141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7170" y="1532388"/>
            <a:ext cx="1951029" cy="146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171" y="3102037"/>
            <a:ext cx="1864546" cy="248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49046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Weighing the Possibilities</a:t>
            </a:r>
            <a:endParaRPr lang="en-CA" dirty="0"/>
          </a:p>
        </p:txBody>
      </p:sp>
      <p:sp>
        <p:nvSpPr>
          <p:cNvPr id="7" name="Content Placeholder 6"/>
          <p:cNvSpPr>
            <a:spLocks noGrp="1"/>
          </p:cNvSpPr>
          <p:nvPr>
            <p:ph idx="1"/>
          </p:nvPr>
        </p:nvSpPr>
        <p:spPr/>
        <p:txBody>
          <a:bodyPr/>
          <a:lstStyle/>
          <a:p>
            <a:r>
              <a:rPr lang="en-CA" dirty="0" smtClean="0"/>
              <a:t>Results of preliminary studies may constrain land use options</a:t>
            </a:r>
          </a:p>
          <a:p>
            <a:r>
              <a:rPr lang="en-CA" dirty="0" smtClean="0"/>
              <a:t>Remediation of property may add more options but remedial plan could be cost prohibitive</a:t>
            </a:r>
          </a:p>
          <a:p>
            <a:r>
              <a:rPr lang="en-CA" dirty="0" smtClean="0"/>
              <a:t>Site specific risk assessment may be used to establish unique environmental quality criteria  </a:t>
            </a:r>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AFCAC314-18A3-49C5-B521-86C35C50B91C}" type="slidenum">
              <a:rPr lang="en-US" smtClean="0"/>
              <a:pPr>
                <a:defRPr/>
              </a:pPr>
              <a:t>31</a:t>
            </a:fld>
            <a:endParaRPr lang="en-US" dirty="0"/>
          </a:p>
        </p:txBody>
      </p:sp>
    </p:spTree>
    <p:extLst>
      <p:ext uri="{BB962C8B-B14F-4D97-AF65-F5344CB8AC3E}">
        <p14:creationId xmlns:p14="http://schemas.microsoft.com/office/powerpoint/2010/main" val="156191290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Risk Assessment</a:t>
            </a:r>
            <a:endParaRPr lang="en-CA" dirty="0"/>
          </a:p>
        </p:txBody>
      </p:sp>
      <p:sp>
        <p:nvSpPr>
          <p:cNvPr id="11" name="Content Placeholder 10"/>
          <p:cNvSpPr>
            <a:spLocks noGrp="1"/>
          </p:cNvSpPr>
          <p:nvPr>
            <p:ph idx="1"/>
          </p:nvPr>
        </p:nvSpPr>
        <p:spPr/>
        <p:txBody>
          <a:bodyPr/>
          <a:lstStyle/>
          <a:p>
            <a:r>
              <a:rPr lang="en-US" sz="2400" dirty="0" smtClean="0"/>
              <a:t>Changes generic MOECC criteria to be site specific</a:t>
            </a:r>
          </a:p>
          <a:p>
            <a:pPr lvl="1"/>
            <a:r>
              <a:rPr lang="en-US" sz="2000" dirty="0" smtClean="0"/>
              <a:t>Takes site details and land use into evaluation</a:t>
            </a:r>
          </a:p>
          <a:p>
            <a:pPr lvl="1"/>
            <a:r>
              <a:rPr lang="en-US" sz="2000" dirty="0" smtClean="0"/>
              <a:t>Generally increases allowable limit of contaminants</a:t>
            </a:r>
          </a:p>
          <a:p>
            <a:r>
              <a:rPr lang="en-US" sz="2400" dirty="0" smtClean="0"/>
              <a:t>Remediation can be avoided</a:t>
            </a:r>
          </a:p>
          <a:p>
            <a:r>
              <a:rPr lang="en-US" sz="2400" dirty="0" smtClean="0"/>
              <a:t>Expensive, but can save money overall </a:t>
            </a:r>
          </a:p>
          <a:p>
            <a:r>
              <a:rPr lang="en-US" sz="2400" dirty="0" smtClean="0"/>
              <a:t>Typically used on large, deep or complex contamination</a:t>
            </a:r>
            <a:endParaRPr lang="en-CA" sz="2400" dirty="0"/>
          </a:p>
        </p:txBody>
      </p:sp>
      <p:sp>
        <p:nvSpPr>
          <p:cNvPr id="5" name="Footer Placeholder 4"/>
          <p:cNvSpPr>
            <a:spLocks noGrp="1"/>
          </p:cNvSpPr>
          <p:nvPr>
            <p:ph type="ftr" sz="quarter" idx="11"/>
          </p:nvPr>
        </p:nvSpPr>
        <p:spPr/>
        <p:txBody>
          <a:bodyPr/>
          <a:lstStyle/>
          <a:p>
            <a:r>
              <a:rPr lang="en-US" smtClean="0"/>
              <a:t>Proactive Brownfield Remediation Programs</a:t>
            </a:r>
            <a:endParaRPr lang="en-US" dirty="0"/>
          </a:p>
        </p:txBody>
      </p:sp>
      <p:sp>
        <p:nvSpPr>
          <p:cNvPr id="6" name="Slide Number Placeholder 5"/>
          <p:cNvSpPr>
            <a:spLocks noGrp="1"/>
          </p:cNvSpPr>
          <p:nvPr>
            <p:ph type="sldNum" sz="quarter" idx="12"/>
          </p:nvPr>
        </p:nvSpPr>
        <p:spPr/>
        <p:txBody>
          <a:bodyPr/>
          <a:lstStyle/>
          <a:p>
            <a:fld id="{5E287520-BE6D-49CD-8433-7D71AB739A80}" type="slidenum">
              <a:rPr lang="en-US" smtClean="0"/>
              <a:pPr/>
              <a:t>32</a:t>
            </a:fld>
            <a:endParaRPr lang="en-US" dirty="0"/>
          </a:p>
        </p:txBody>
      </p:sp>
    </p:spTree>
    <p:extLst>
      <p:ext uri="{BB962C8B-B14F-4D97-AF65-F5344CB8AC3E}">
        <p14:creationId xmlns:p14="http://schemas.microsoft.com/office/powerpoint/2010/main" val="1614546530"/>
      </p:ext>
    </p:extLst>
  </p:cSld>
  <p:clrMapOvr>
    <a:masterClrMapping/>
  </p:clrMapOvr>
  <p:transition spd="med" advClick="0" advTm="15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400" dirty="0" smtClean="0"/>
              <a:t>Risk Assessment &amp; Management</a:t>
            </a:r>
            <a:endParaRPr lang="en-CA" sz="3400" dirty="0"/>
          </a:p>
        </p:txBody>
      </p:sp>
      <p:sp>
        <p:nvSpPr>
          <p:cNvPr id="7" name="Content Placeholder 10"/>
          <p:cNvSpPr>
            <a:spLocks noGrp="1"/>
          </p:cNvSpPr>
          <p:nvPr>
            <p:ph idx="1"/>
          </p:nvPr>
        </p:nvSpPr>
        <p:spPr/>
        <p:txBody>
          <a:bodyPr/>
          <a:lstStyle/>
          <a:p>
            <a:r>
              <a:rPr lang="en-US" dirty="0" smtClean="0"/>
              <a:t>Evaluation of site-specific criteria</a:t>
            </a:r>
          </a:p>
          <a:p>
            <a:pPr lvl="3"/>
            <a:endParaRPr lang="en-US" dirty="0" smtClean="0"/>
          </a:p>
          <a:p>
            <a:endParaRPr lang="en-CA" dirty="0"/>
          </a:p>
        </p:txBody>
      </p:sp>
      <p:sp>
        <p:nvSpPr>
          <p:cNvPr id="5" name="Footer Placeholder 4"/>
          <p:cNvSpPr>
            <a:spLocks noGrp="1"/>
          </p:cNvSpPr>
          <p:nvPr>
            <p:ph type="ftr" sz="quarter" idx="11"/>
          </p:nvPr>
        </p:nvSpPr>
        <p:spPr/>
        <p:txBody>
          <a:bodyPr/>
          <a:lstStyle/>
          <a:p>
            <a:r>
              <a:rPr lang="en-US" smtClean="0"/>
              <a:t>Proactive Brownfield Remediation Programs</a:t>
            </a:r>
            <a:endParaRPr lang="en-US" dirty="0"/>
          </a:p>
        </p:txBody>
      </p:sp>
      <p:sp>
        <p:nvSpPr>
          <p:cNvPr id="6" name="Slide Number Placeholder 5"/>
          <p:cNvSpPr>
            <a:spLocks noGrp="1"/>
          </p:cNvSpPr>
          <p:nvPr>
            <p:ph type="sldNum" sz="quarter" idx="12"/>
          </p:nvPr>
        </p:nvSpPr>
        <p:spPr/>
        <p:txBody>
          <a:bodyPr/>
          <a:lstStyle/>
          <a:p>
            <a:fld id="{5E287520-BE6D-49CD-8433-7D71AB739A80}" type="slidenum">
              <a:rPr lang="en-US" smtClean="0"/>
              <a:pPr/>
              <a:t>33</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017" y="2301775"/>
            <a:ext cx="7383463"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291412"/>
      </p:ext>
    </p:extLst>
  </p:cSld>
  <p:clrMapOvr>
    <a:masterClrMapping/>
  </p:clrMapOvr>
  <p:transition spd="med" advClick="0" advTm="15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Record of Site Condition (RSC)</a:t>
            </a:r>
            <a:endParaRPr lang="en-CA" dirty="0"/>
          </a:p>
        </p:txBody>
      </p:sp>
      <p:sp>
        <p:nvSpPr>
          <p:cNvPr id="11" name="Content Placeholder 10"/>
          <p:cNvSpPr>
            <a:spLocks noGrp="1"/>
          </p:cNvSpPr>
          <p:nvPr>
            <p:ph idx="1"/>
          </p:nvPr>
        </p:nvSpPr>
        <p:spPr/>
        <p:txBody>
          <a:bodyPr/>
          <a:lstStyle/>
          <a:p>
            <a:r>
              <a:rPr lang="en-US" sz="2800" dirty="0" smtClean="0"/>
              <a:t>Filed with the results of ESA(s) </a:t>
            </a:r>
          </a:p>
          <a:p>
            <a:r>
              <a:rPr lang="en-US" sz="2800" dirty="0"/>
              <a:t>Confirms contaminants are within </a:t>
            </a:r>
            <a:r>
              <a:rPr lang="en-US" sz="2800" dirty="0" smtClean="0"/>
              <a:t>thresholds or no evidence of contaminants</a:t>
            </a:r>
          </a:p>
          <a:p>
            <a:r>
              <a:rPr lang="en-US" sz="2800" dirty="0" smtClean="0"/>
              <a:t>Regulated by the MOECC in Ontario - only true ‘Clearance’ provided</a:t>
            </a:r>
          </a:p>
          <a:p>
            <a:r>
              <a:rPr lang="en-US" sz="2800" dirty="0" smtClean="0"/>
              <a:t>Time-stamps the criteria to the site, so that future criteria reductions do not trigger a new ESA requirement</a:t>
            </a:r>
          </a:p>
        </p:txBody>
      </p:sp>
      <p:sp>
        <p:nvSpPr>
          <p:cNvPr id="5" name="Footer Placeholder 4"/>
          <p:cNvSpPr>
            <a:spLocks noGrp="1"/>
          </p:cNvSpPr>
          <p:nvPr>
            <p:ph type="ftr" sz="quarter" idx="11"/>
          </p:nvPr>
        </p:nvSpPr>
        <p:spPr/>
        <p:txBody>
          <a:bodyPr/>
          <a:lstStyle/>
          <a:p>
            <a:r>
              <a:rPr lang="en-US" smtClean="0"/>
              <a:t>Proactive Brownfield Remediation Programs</a:t>
            </a:r>
            <a:endParaRPr lang="en-US" dirty="0"/>
          </a:p>
        </p:txBody>
      </p:sp>
      <p:sp>
        <p:nvSpPr>
          <p:cNvPr id="6" name="Slide Number Placeholder 5"/>
          <p:cNvSpPr>
            <a:spLocks noGrp="1"/>
          </p:cNvSpPr>
          <p:nvPr>
            <p:ph type="sldNum" sz="quarter" idx="12"/>
          </p:nvPr>
        </p:nvSpPr>
        <p:spPr/>
        <p:txBody>
          <a:bodyPr/>
          <a:lstStyle/>
          <a:p>
            <a:fld id="{5E287520-BE6D-49CD-8433-7D71AB739A80}" type="slidenum">
              <a:rPr lang="en-US" smtClean="0"/>
              <a:pPr/>
              <a:t>34</a:t>
            </a:fld>
            <a:endParaRPr lang="en-US" dirty="0"/>
          </a:p>
        </p:txBody>
      </p:sp>
    </p:spTree>
    <p:extLst>
      <p:ext uri="{BB962C8B-B14F-4D97-AF65-F5344CB8AC3E}">
        <p14:creationId xmlns:p14="http://schemas.microsoft.com/office/powerpoint/2010/main" val="990902556"/>
      </p:ext>
    </p:extLst>
  </p:cSld>
  <p:clrMapOvr>
    <a:masterClrMapping/>
  </p:clrMapOvr>
  <p:transition spd="med" advClick="0" advTm="15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of Site Condition</a:t>
            </a:r>
            <a:endParaRPr lang="en-CA" dirty="0"/>
          </a:p>
        </p:txBody>
      </p:sp>
      <p:sp>
        <p:nvSpPr>
          <p:cNvPr id="11" name="Content Placeholder 10"/>
          <p:cNvSpPr>
            <a:spLocks noGrp="1"/>
          </p:cNvSpPr>
          <p:nvPr>
            <p:ph idx="1"/>
          </p:nvPr>
        </p:nvSpPr>
        <p:spPr/>
        <p:txBody>
          <a:bodyPr/>
          <a:lstStyle/>
          <a:p>
            <a:r>
              <a:rPr lang="en-US" dirty="0" smtClean="0"/>
              <a:t>Added assessment requirements</a:t>
            </a:r>
          </a:p>
          <a:p>
            <a:pPr lvl="1"/>
            <a:r>
              <a:rPr lang="en-US" dirty="0" smtClean="0"/>
              <a:t>Conceptual Site Model</a:t>
            </a:r>
          </a:p>
          <a:p>
            <a:pPr lvl="1"/>
            <a:r>
              <a:rPr lang="en-US" dirty="0" smtClean="0"/>
              <a:t>Site cross-sections</a:t>
            </a:r>
          </a:p>
          <a:p>
            <a:pPr lvl="1"/>
            <a:r>
              <a:rPr lang="en-US" dirty="0" smtClean="0"/>
              <a:t>Site-wide contaminant analysis for soil and GW</a:t>
            </a:r>
          </a:p>
          <a:p>
            <a:r>
              <a:rPr lang="en-US" dirty="0"/>
              <a:t>6 to 24 </a:t>
            </a:r>
            <a:r>
              <a:rPr lang="en-US" dirty="0" smtClean="0"/>
              <a:t>months MOE review period</a:t>
            </a:r>
          </a:p>
          <a:p>
            <a:r>
              <a:rPr lang="en-US" dirty="0" smtClean="0"/>
              <a:t>Does not address off-site impacts</a:t>
            </a:r>
          </a:p>
          <a:p>
            <a:pPr lvl="2"/>
            <a:endParaRPr lang="en-US" dirty="0" smtClean="0"/>
          </a:p>
          <a:p>
            <a:pPr lvl="3"/>
            <a:endParaRPr lang="en-US" dirty="0" smtClean="0"/>
          </a:p>
          <a:p>
            <a:endParaRPr lang="en-CA" dirty="0"/>
          </a:p>
        </p:txBody>
      </p:sp>
      <p:sp>
        <p:nvSpPr>
          <p:cNvPr id="5" name="Footer Placeholder 4"/>
          <p:cNvSpPr>
            <a:spLocks noGrp="1"/>
          </p:cNvSpPr>
          <p:nvPr>
            <p:ph type="ftr" sz="quarter" idx="11"/>
          </p:nvPr>
        </p:nvSpPr>
        <p:spPr/>
        <p:txBody>
          <a:bodyPr/>
          <a:lstStyle/>
          <a:p>
            <a:r>
              <a:rPr lang="en-US" smtClean="0"/>
              <a:t>Proactive Brownfield Remediation Programs</a:t>
            </a:r>
            <a:endParaRPr lang="en-US" dirty="0"/>
          </a:p>
        </p:txBody>
      </p:sp>
      <p:sp>
        <p:nvSpPr>
          <p:cNvPr id="6" name="Slide Number Placeholder 5"/>
          <p:cNvSpPr>
            <a:spLocks noGrp="1"/>
          </p:cNvSpPr>
          <p:nvPr>
            <p:ph type="sldNum" sz="quarter" idx="12"/>
          </p:nvPr>
        </p:nvSpPr>
        <p:spPr/>
        <p:txBody>
          <a:bodyPr/>
          <a:lstStyle/>
          <a:p>
            <a:fld id="{5E287520-BE6D-49CD-8433-7D71AB739A80}" type="slidenum">
              <a:rPr lang="en-US" smtClean="0"/>
              <a:pPr/>
              <a:t>35</a:t>
            </a:fld>
            <a:endParaRPr lang="en-US" dirty="0"/>
          </a:p>
        </p:txBody>
      </p:sp>
    </p:spTree>
    <p:extLst>
      <p:ext uri="{BB962C8B-B14F-4D97-AF65-F5344CB8AC3E}">
        <p14:creationId xmlns:p14="http://schemas.microsoft.com/office/powerpoint/2010/main" val="785321596"/>
      </p:ext>
    </p:extLst>
  </p:cSld>
  <p:clrMapOvr>
    <a:masterClrMapping/>
  </p:clrMapOvr>
  <p:transition spd="med" advClick="0" advTm="15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Get Proactive on Brownfields</a:t>
            </a:r>
            <a:endParaRPr lang="en-CA" dirty="0"/>
          </a:p>
        </p:txBody>
      </p:sp>
      <p:sp>
        <p:nvSpPr>
          <p:cNvPr id="3" name="Content Placeholder 2"/>
          <p:cNvSpPr>
            <a:spLocks noGrp="1"/>
          </p:cNvSpPr>
          <p:nvPr>
            <p:ph idx="1"/>
          </p:nvPr>
        </p:nvSpPr>
        <p:spPr/>
        <p:txBody>
          <a:bodyPr/>
          <a:lstStyle/>
          <a:p>
            <a:r>
              <a:rPr lang="en-CA" dirty="0" smtClean="0"/>
              <a:t>Often brownfields need a ‘nudge’</a:t>
            </a:r>
          </a:p>
          <a:p>
            <a:r>
              <a:rPr lang="en-CA" dirty="0" smtClean="0"/>
              <a:t>About the journey more than the destination</a:t>
            </a:r>
          </a:p>
          <a:p>
            <a:r>
              <a:rPr lang="en-CA" dirty="0"/>
              <a:t>Ownership isn’t a must for progress</a:t>
            </a:r>
          </a:p>
          <a:p>
            <a:r>
              <a:rPr lang="en-CA" dirty="0" smtClean="0"/>
              <a:t>Community involvement has value</a:t>
            </a:r>
          </a:p>
          <a:p>
            <a:r>
              <a:rPr lang="en-CA" dirty="0" smtClean="0"/>
              <a:t>Ideally catalyst for </a:t>
            </a:r>
            <a:r>
              <a:rPr lang="en-CA" dirty="0"/>
              <a:t>cascade effect</a:t>
            </a:r>
          </a:p>
          <a:p>
            <a:endParaRPr lang="en-CA" dirty="0" smtClean="0"/>
          </a:p>
          <a:p>
            <a:endParaRPr lang="en-CA" dirty="0" smtClean="0"/>
          </a:p>
          <a:p>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36</a:t>
            </a:fld>
            <a:endParaRPr lang="en-US" dirty="0"/>
          </a:p>
        </p:txBody>
      </p:sp>
    </p:spTree>
    <p:extLst>
      <p:ext uri="{BB962C8B-B14F-4D97-AF65-F5344CB8AC3E}">
        <p14:creationId xmlns:p14="http://schemas.microsoft.com/office/powerpoint/2010/main" val="334935787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a:t>
            </a:r>
            <a:endParaRPr lang="en-CA" dirty="0"/>
          </a:p>
        </p:txBody>
      </p:sp>
      <p:sp>
        <p:nvSpPr>
          <p:cNvPr id="3" name="Content Placeholder 2"/>
          <p:cNvSpPr>
            <a:spLocks noGrp="1"/>
          </p:cNvSpPr>
          <p:nvPr>
            <p:ph idx="1"/>
          </p:nvPr>
        </p:nvSpPr>
        <p:spPr/>
        <p:txBody>
          <a:bodyPr/>
          <a:lstStyle/>
          <a:p>
            <a:r>
              <a:rPr lang="en-CA" dirty="0" smtClean="0"/>
              <a:t>Offer a comment?</a:t>
            </a:r>
          </a:p>
          <a:p>
            <a:r>
              <a:rPr lang="en-CA" dirty="0" smtClean="0"/>
              <a:t>Share your experience? </a:t>
            </a:r>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37</a:t>
            </a:fld>
            <a:endParaRPr lang="en-US" dirty="0"/>
          </a:p>
        </p:txBody>
      </p:sp>
    </p:spTree>
    <p:extLst>
      <p:ext uri="{BB962C8B-B14F-4D97-AF65-F5344CB8AC3E}">
        <p14:creationId xmlns:p14="http://schemas.microsoft.com/office/powerpoint/2010/main" val="224209945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Greenfields Trap</a:t>
            </a:r>
            <a:endParaRPr lang="en-CA" dirty="0"/>
          </a:p>
        </p:txBody>
      </p:sp>
      <p:sp>
        <p:nvSpPr>
          <p:cNvPr id="6" name="Content Placeholder 5"/>
          <p:cNvSpPr>
            <a:spLocks noGrp="1"/>
          </p:cNvSpPr>
          <p:nvPr>
            <p:ph idx="1"/>
          </p:nvPr>
        </p:nvSpPr>
        <p:spPr/>
        <p:txBody>
          <a:bodyPr/>
          <a:lstStyle/>
          <a:p>
            <a:r>
              <a:rPr lang="en-CA" sz="2800" dirty="0" smtClean="0"/>
              <a:t>Developers minimize additional </a:t>
            </a:r>
            <a:r>
              <a:rPr lang="en-CA" sz="2800" b="1" dirty="0" smtClean="0">
                <a:solidFill>
                  <a:srgbClr val="EDB512"/>
                </a:solidFill>
              </a:rPr>
              <a:t>time</a:t>
            </a:r>
            <a:r>
              <a:rPr lang="en-CA" sz="2800" dirty="0" smtClean="0"/>
              <a:t> and </a:t>
            </a:r>
            <a:r>
              <a:rPr lang="en-CA" sz="2800" b="1" dirty="0" smtClean="0">
                <a:solidFill>
                  <a:srgbClr val="EDB512"/>
                </a:solidFill>
              </a:rPr>
              <a:t>cost</a:t>
            </a:r>
            <a:r>
              <a:rPr lang="en-CA" sz="2800" dirty="0" smtClean="0"/>
              <a:t> to maximize project profits</a:t>
            </a:r>
          </a:p>
          <a:p>
            <a:r>
              <a:rPr lang="en-CA" sz="2800" dirty="0" smtClean="0"/>
              <a:t>Municipalities are supportive for growing </a:t>
            </a:r>
            <a:r>
              <a:rPr lang="en-CA" sz="2800" b="1" dirty="0" smtClean="0">
                <a:solidFill>
                  <a:srgbClr val="EDB512"/>
                </a:solidFill>
              </a:rPr>
              <a:t>tax base</a:t>
            </a:r>
            <a:r>
              <a:rPr lang="en-CA" sz="2800" dirty="0" smtClean="0"/>
              <a:t> and new “free” </a:t>
            </a:r>
            <a:r>
              <a:rPr lang="en-CA" sz="2800" b="1" dirty="0" smtClean="0">
                <a:solidFill>
                  <a:srgbClr val="EDB512"/>
                </a:solidFill>
              </a:rPr>
              <a:t>infrastructure</a:t>
            </a:r>
          </a:p>
          <a:p>
            <a:r>
              <a:rPr lang="en-CA" sz="2800" dirty="0" smtClean="0"/>
              <a:t>These outcomes are most commonly achieved in Greenfield developments</a:t>
            </a:r>
            <a:endParaRPr lang="en-CA" sz="2800" dirty="0"/>
          </a:p>
        </p:txBody>
      </p:sp>
      <p:sp>
        <p:nvSpPr>
          <p:cNvPr id="4" name="Footer Placeholder 3"/>
          <p:cNvSpPr>
            <a:spLocks noGrp="1"/>
          </p:cNvSpPr>
          <p:nvPr>
            <p:ph type="ftr" sz="quarter" idx="11"/>
          </p:nvPr>
        </p:nvSpPr>
        <p:spPr/>
        <p:txBody>
          <a:bodyPr/>
          <a:lstStyle/>
          <a:p>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fld id="{5E287520-BE6D-49CD-8433-7D71AB739A80}" type="slidenum">
              <a:rPr lang="en-US" smtClean="0"/>
              <a:pPr/>
              <a:t>4</a:t>
            </a:fld>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98" y="4797152"/>
            <a:ext cx="1616590" cy="121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607" y="4797641"/>
            <a:ext cx="2184688" cy="121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690" y="4797642"/>
            <a:ext cx="1818750" cy="121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8263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20</a:t>
            </a:r>
            <a:r>
              <a:rPr lang="en-CA" baseline="30000" dirty="0" smtClean="0"/>
              <a:t>th</a:t>
            </a:r>
            <a:r>
              <a:rPr lang="en-CA" dirty="0" smtClean="0"/>
              <a:t> Century &amp; Urban </a:t>
            </a:r>
            <a:r>
              <a:rPr lang="en-CA" dirty="0"/>
              <a:t>Sprawl </a:t>
            </a:r>
          </a:p>
        </p:txBody>
      </p:sp>
      <p:sp>
        <p:nvSpPr>
          <p:cNvPr id="3" name="Content Placeholder 2"/>
          <p:cNvSpPr>
            <a:spLocks noGrp="1"/>
          </p:cNvSpPr>
          <p:nvPr>
            <p:ph idx="1"/>
          </p:nvPr>
        </p:nvSpPr>
        <p:spPr/>
        <p:txBody>
          <a:bodyPr/>
          <a:lstStyle/>
          <a:p>
            <a:r>
              <a:rPr lang="en-CA" dirty="0" smtClean="0"/>
              <a:t>Sprawl </a:t>
            </a:r>
            <a:r>
              <a:rPr lang="en-CA" dirty="0"/>
              <a:t>is </a:t>
            </a:r>
            <a:r>
              <a:rPr lang="en-CA" b="1" dirty="0">
                <a:solidFill>
                  <a:srgbClr val="EDB512"/>
                </a:solidFill>
              </a:rPr>
              <a:t>inefficient use</a:t>
            </a:r>
            <a:r>
              <a:rPr lang="en-CA" b="1" dirty="0"/>
              <a:t> </a:t>
            </a:r>
            <a:r>
              <a:rPr lang="en-CA" dirty="0"/>
              <a:t>of existing built and natural environments</a:t>
            </a:r>
          </a:p>
          <a:p>
            <a:r>
              <a:rPr lang="en-CA" dirty="0"/>
              <a:t>Showing to be </a:t>
            </a:r>
            <a:r>
              <a:rPr lang="en-CA" b="1" dirty="0">
                <a:solidFill>
                  <a:srgbClr val="EDB512"/>
                </a:solidFill>
              </a:rPr>
              <a:t>unsustainable</a:t>
            </a:r>
          </a:p>
          <a:p>
            <a:r>
              <a:rPr lang="en-CA" dirty="0"/>
              <a:t>Asset Management Plans are proving the </a:t>
            </a:r>
            <a:r>
              <a:rPr lang="en-CA" b="1" dirty="0">
                <a:solidFill>
                  <a:srgbClr val="EDB512"/>
                </a:solidFill>
              </a:rPr>
              <a:t>need for change</a:t>
            </a:r>
            <a:r>
              <a:rPr lang="en-CA" dirty="0"/>
              <a:t> in development/growth strategies</a:t>
            </a:r>
          </a:p>
          <a:p>
            <a:r>
              <a:rPr lang="en-CA" dirty="0" smtClean="0"/>
              <a:t>Fueled by </a:t>
            </a:r>
            <a:r>
              <a:rPr lang="en-CA" b="1" dirty="0" smtClean="0">
                <a:solidFill>
                  <a:srgbClr val="EDB512"/>
                </a:solidFill>
              </a:rPr>
              <a:t>automobile</a:t>
            </a:r>
            <a:r>
              <a:rPr lang="en-CA" dirty="0" smtClean="0"/>
              <a:t> biased planning and development</a:t>
            </a:r>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5</a:t>
            </a:fld>
            <a:endParaRPr lang="en-US" dirty="0"/>
          </a:p>
        </p:txBody>
      </p:sp>
    </p:spTree>
    <p:extLst>
      <p:ext uri="{BB962C8B-B14F-4D97-AF65-F5344CB8AC3E}">
        <p14:creationId xmlns:p14="http://schemas.microsoft.com/office/powerpoint/2010/main" val="48909499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before </a:t>
            </a:r>
            <a:r>
              <a:rPr lang="en-CA" dirty="0" smtClean="0"/>
              <a:t>automobiles…</a:t>
            </a:r>
            <a:endParaRPr lang="en-CA" dirty="0"/>
          </a:p>
        </p:txBody>
      </p:sp>
      <p:sp>
        <p:nvSpPr>
          <p:cNvPr id="3" name="Content Placeholder 2"/>
          <p:cNvSpPr>
            <a:spLocks noGrp="1"/>
          </p:cNvSpPr>
          <p:nvPr>
            <p:ph idx="1"/>
          </p:nvPr>
        </p:nvSpPr>
        <p:spPr/>
        <p:txBody>
          <a:bodyPr/>
          <a:lstStyle/>
          <a:p>
            <a:r>
              <a:rPr lang="en-CA" dirty="0" smtClean="0"/>
              <a:t>Travel was slower</a:t>
            </a:r>
          </a:p>
          <a:p>
            <a:r>
              <a:rPr lang="en-CA" dirty="0" smtClean="0"/>
              <a:t>Assisted travel less common</a:t>
            </a:r>
          </a:p>
          <a:p>
            <a:r>
              <a:rPr lang="en-CA" dirty="0" smtClean="0"/>
              <a:t>Concentrated populations</a:t>
            </a:r>
          </a:p>
          <a:p>
            <a:r>
              <a:rPr lang="en-CA" dirty="0" smtClean="0"/>
              <a:t>Dense urban infrastructure</a:t>
            </a:r>
          </a:p>
          <a:p>
            <a:r>
              <a:rPr lang="en-CA" dirty="0"/>
              <a:t>Incremental intensification</a:t>
            </a:r>
          </a:p>
          <a:p>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08305" y="2950771"/>
            <a:ext cx="1656184" cy="169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52361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Incremental Intensification</a:t>
            </a:r>
            <a:endParaRPr lang="en-CA" dirty="0"/>
          </a:p>
        </p:txBody>
      </p:sp>
      <p:sp>
        <p:nvSpPr>
          <p:cNvPr id="3" name="Content Placeholder 2"/>
          <p:cNvSpPr>
            <a:spLocks noGrp="1"/>
          </p:cNvSpPr>
          <p:nvPr>
            <p:ph idx="1"/>
          </p:nvPr>
        </p:nvSpPr>
        <p:spPr/>
        <p:txBody>
          <a:bodyPr/>
          <a:lstStyle/>
          <a:p>
            <a:r>
              <a:rPr lang="en-CA" dirty="0" smtClean="0"/>
              <a:t>Maximized use of </a:t>
            </a:r>
            <a:r>
              <a:rPr lang="en-CA" b="1" dirty="0" smtClean="0">
                <a:solidFill>
                  <a:srgbClr val="EDB512"/>
                </a:solidFill>
              </a:rPr>
              <a:t>infrastructure</a:t>
            </a:r>
          </a:p>
          <a:p>
            <a:r>
              <a:rPr lang="en-CA" dirty="0" smtClean="0"/>
              <a:t>More proximate </a:t>
            </a:r>
            <a:r>
              <a:rPr lang="en-CA" b="1" dirty="0" smtClean="0">
                <a:solidFill>
                  <a:srgbClr val="EDB512"/>
                </a:solidFill>
              </a:rPr>
              <a:t>mixed</a:t>
            </a:r>
            <a:r>
              <a:rPr lang="en-CA" dirty="0" smtClean="0"/>
              <a:t> land use</a:t>
            </a:r>
          </a:p>
          <a:p>
            <a:r>
              <a:rPr lang="en-CA" dirty="0" smtClean="0"/>
              <a:t>Promotion of </a:t>
            </a:r>
            <a:r>
              <a:rPr lang="en-CA" b="1" dirty="0" smtClean="0">
                <a:solidFill>
                  <a:srgbClr val="EDB512"/>
                </a:solidFill>
              </a:rPr>
              <a:t>active</a:t>
            </a:r>
            <a:r>
              <a:rPr lang="en-CA" dirty="0" smtClean="0"/>
              <a:t> transportation</a:t>
            </a:r>
          </a:p>
          <a:p>
            <a:r>
              <a:rPr lang="en-CA" dirty="0" smtClean="0"/>
              <a:t>Preservation of </a:t>
            </a:r>
            <a:r>
              <a:rPr lang="en-CA" b="1" dirty="0" smtClean="0">
                <a:solidFill>
                  <a:srgbClr val="EDB512"/>
                </a:solidFill>
              </a:rPr>
              <a:t>agricultural</a:t>
            </a:r>
            <a:r>
              <a:rPr lang="en-CA" dirty="0" smtClean="0"/>
              <a:t> lands</a:t>
            </a:r>
          </a:p>
          <a:p>
            <a:r>
              <a:rPr lang="en-CA" dirty="0" smtClean="0"/>
              <a:t>Preservation of </a:t>
            </a:r>
            <a:r>
              <a:rPr lang="en-CA" b="1" dirty="0" smtClean="0">
                <a:solidFill>
                  <a:srgbClr val="EDB512"/>
                </a:solidFill>
              </a:rPr>
              <a:t>natural assets</a:t>
            </a:r>
          </a:p>
          <a:p>
            <a:r>
              <a:rPr lang="en-CA" dirty="0"/>
              <a:t>Reduction of </a:t>
            </a:r>
            <a:r>
              <a:rPr lang="en-CA" b="1" dirty="0">
                <a:solidFill>
                  <a:srgbClr val="EDB512"/>
                </a:solidFill>
              </a:rPr>
              <a:t>GHG</a:t>
            </a:r>
          </a:p>
          <a:p>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7</a:t>
            </a:fld>
            <a:endParaRPr lang="en-US" dirty="0"/>
          </a:p>
        </p:txBody>
      </p:sp>
      <p:pic>
        <p:nvPicPr>
          <p:cNvPr id="1026" name="Picture 2" descr="http://hostelblog.hostelrocket.com/wp-content/uploads/2014/09/Rom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842940"/>
            <a:ext cx="1958459" cy="131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35310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Infill Development</a:t>
            </a:r>
            <a:endParaRPr lang="en-CA" dirty="0"/>
          </a:p>
        </p:txBody>
      </p:sp>
      <p:sp>
        <p:nvSpPr>
          <p:cNvPr id="3" name="Content Placeholder 2"/>
          <p:cNvSpPr>
            <a:spLocks noGrp="1"/>
          </p:cNvSpPr>
          <p:nvPr>
            <p:ph idx="1"/>
          </p:nvPr>
        </p:nvSpPr>
        <p:spPr/>
        <p:txBody>
          <a:bodyPr/>
          <a:lstStyle/>
          <a:p>
            <a:r>
              <a:rPr lang="en-CA" dirty="0" smtClean="0"/>
              <a:t>More municipalities are receiving development proposals within existing built urban boundaries</a:t>
            </a:r>
          </a:p>
          <a:p>
            <a:r>
              <a:rPr lang="en-CA" dirty="0" smtClean="0"/>
              <a:t>Prompted </a:t>
            </a:r>
            <a:r>
              <a:rPr lang="en-CA" dirty="0"/>
              <a:t>by </a:t>
            </a:r>
            <a:r>
              <a:rPr lang="en-CA" b="1" dirty="0">
                <a:solidFill>
                  <a:srgbClr val="EDB512"/>
                </a:solidFill>
              </a:rPr>
              <a:t>realty</a:t>
            </a:r>
            <a:r>
              <a:rPr lang="en-CA" dirty="0"/>
              <a:t> </a:t>
            </a:r>
            <a:r>
              <a:rPr lang="en-CA" dirty="0" smtClean="0"/>
              <a:t>conditions; generally positive for communities</a:t>
            </a:r>
          </a:p>
          <a:p>
            <a:r>
              <a:rPr lang="en-CA" dirty="0" smtClean="0"/>
              <a:t>CIPs and associated crafted </a:t>
            </a:r>
            <a:r>
              <a:rPr lang="en-CA" b="1" dirty="0" smtClean="0">
                <a:solidFill>
                  <a:srgbClr val="EDB512"/>
                </a:solidFill>
              </a:rPr>
              <a:t>incentives</a:t>
            </a:r>
            <a:r>
              <a:rPr lang="en-CA" dirty="0" smtClean="0"/>
              <a:t> are </a:t>
            </a:r>
            <a:r>
              <a:rPr lang="en-CA" b="1" dirty="0" smtClean="0">
                <a:solidFill>
                  <a:srgbClr val="EDB512"/>
                </a:solidFill>
              </a:rPr>
              <a:t>passively effective </a:t>
            </a:r>
            <a:r>
              <a:rPr lang="en-CA" dirty="0" smtClean="0"/>
              <a:t>for the repurposing of properties</a:t>
            </a:r>
          </a:p>
          <a:p>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8</a:t>
            </a:fld>
            <a:endParaRPr lang="en-US" dirty="0"/>
          </a:p>
        </p:txBody>
      </p:sp>
    </p:spTree>
    <p:extLst>
      <p:ext uri="{BB962C8B-B14F-4D97-AF65-F5344CB8AC3E}">
        <p14:creationId xmlns:p14="http://schemas.microsoft.com/office/powerpoint/2010/main" val="258991096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Brownfield?</a:t>
            </a:r>
            <a:endParaRPr lang="en-CA" dirty="0"/>
          </a:p>
        </p:txBody>
      </p:sp>
      <p:sp>
        <p:nvSpPr>
          <p:cNvPr id="3" name="Content Placeholder 2"/>
          <p:cNvSpPr>
            <a:spLocks noGrp="1"/>
          </p:cNvSpPr>
          <p:nvPr>
            <p:ph idx="1"/>
          </p:nvPr>
        </p:nvSpPr>
        <p:spPr/>
        <p:txBody>
          <a:bodyPr/>
          <a:lstStyle/>
          <a:p>
            <a:r>
              <a:rPr lang="en-CA" dirty="0" smtClean="0"/>
              <a:t>Derelict, vacant, </a:t>
            </a:r>
            <a:r>
              <a:rPr lang="en-CA" dirty="0"/>
              <a:t>or </a:t>
            </a:r>
            <a:r>
              <a:rPr lang="en-CA" dirty="0" smtClean="0"/>
              <a:t>under-utilized </a:t>
            </a:r>
            <a:r>
              <a:rPr lang="en-CA" dirty="0"/>
              <a:t>places where </a:t>
            </a:r>
            <a:r>
              <a:rPr lang="en-CA" b="1" dirty="0">
                <a:solidFill>
                  <a:srgbClr val="EDB512"/>
                </a:solidFill>
              </a:rPr>
              <a:t>past</a:t>
            </a:r>
            <a:r>
              <a:rPr lang="en-CA" dirty="0"/>
              <a:t> industrial or commercial </a:t>
            </a:r>
            <a:r>
              <a:rPr lang="en-CA" b="1" dirty="0">
                <a:solidFill>
                  <a:srgbClr val="EDB512"/>
                </a:solidFill>
              </a:rPr>
              <a:t>activities</a:t>
            </a:r>
            <a:r>
              <a:rPr lang="en-CA" dirty="0"/>
              <a:t> may have left </a:t>
            </a:r>
            <a:r>
              <a:rPr lang="en-CA" dirty="0" smtClean="0"/>
              <a:t>structures/materials behind</a:t>
            </a:r>
            <a:endParaRPr lang="en-CA" dirty="0"/>
          </a:p>
        </p:txBody>
      </p:sp>
      <p:sp>
        <p:nvSpPr>
          <p:cNvPr id="4" name="Footer Placeholder 3"/>
          <p:cNvSpPr>
            <a:spLocks noGrp="1"/>
          </p:cNvSpPr>
          <p:nvPr>
            <p:ph type="ftr" sz="quarter" idx="11"/>
          </p:nvPr>
        </p:nvSpPr>
        <p:spPr/>
        <p:txBody>
          <a:bodyPr/>
          <a:lstStyle/>
          <a:p>
            <a:pPr>
              <a:defRPr/>
            </a:pPr>
            <a:r>
              <a:rPr lang="en-US" smtClean="0"/>
              <a:t>Proactive Brownfield Remediation Programs</a:t>
            </a:r>
            <a:endParaRPr lang="en-US" dirty="0"/>
          </a:p>
        </p:txBody>
      </p:sp>
      <p:sp>
        <p:nvSpPr>
          <p:cNvPr id="5" name="Slide Number Placeholder 4"/>
          <p:cNvSpPr>
            <a:spLocks noGrp="1"/>
          </p:cNvSpPr>
          <p:nvPr>
            <p:ph type="sldNum" sz="quarter" idx="12"/>
          </p:nvPr>
        </p:nvSpPr>
        <p:spPr/>
        <p:txBody>
          <a:bodyPr/>
          <a:lstStyle/>
          <a:p>
            <a:pPr>
              <a:defRPr/>
            </a:pPr>
            <a:fld id="{5E287520-BE6D-49CD-8433-7D71AB739A80}" type="slidenum">
              <a:rPr lang="en-US" smtClean="0"/>
              <a:pPr>
                <a:defRPr/>
              </a:pPr>
              <a:t>9</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5596" y="5132809"/>
            <a:ext cx="1728192" cy="866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5596" y="3933056"/>
            <a:ext cx="1728192" cy="114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122" b="3029"/>
          <a:stretch/>
        </p:blipFill>
        <p:spPr bwMode="auto">
          <a:xfrm>
            <a:off x="6833964" y="3924000"/>
            <a:ext cx="1733042"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9114" y="5022701"/>
            <a:ext cx="1733042" cy="97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landezine.com/wp-content/uploads/2013/04/Cumberland_Nashville_04_HistoricAeri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1596" y="3933055"/>
            <a:ext cx="3255092" cy="209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2338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ambium Presentation 2014">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algn="l">
          <a:defRPr sz="1200" dirty="0" smtClean="0">
            <a:latin typeface="Century Gothic" pitchFamily="34" charset="0"/>
          </a:defRPr>
        </a:defPPr>
      </a:lstStyle>
    </a:txDef>
  </a:objectDefaults>
  <a:extraClrSchemeLst>
    <a:extraClrScheme>
      <a:clrScheme name="Cambiu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mbiu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mbiu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mbiu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mbiu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mbiu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mbium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mbiu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mbiu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mbiu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mbiu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mbiu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Cambium Presentation 2014</Template>
  <TotalTime>3720</TotalTime>
  <Words>1754</Words>
  <Application>Microsoft Office PowerPoint</Application>
  <PresentationFormat>On-screen Show (4:3)</PresentationFormat>
  <Paragraphs>375</Paragraphs>
  <Slides>37</Slides>
  <Notes>25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Cambium Presentation 2014</vt:lpstr>
      <vt:lpstr>Unlocking the Value of Brownfields in Your Community</vt:lpstr>
      <vt:lpstr>John Desbiens, P.Eng.</vt:lpstr>
      <vt:lpstr>Intent of this talk</vt:lpstr>
      <vt:lpstr>The Greenfields Trap</vt:lpstr>
      <vt:lpstr>20th Century &amp; Urban Sprawl </vt:lpstr>
      <vt:lpstr>before automobiles…</vt:lpstr>
      <vt:lpstr>Incremental Intensification</vt:lpstr>
      <vt:lpstr>Infill Development</vt:lpstr>
      <vt:lpstr>What is a Brownfield?</vt:lpstr>
      <vt:lpstr>Brownfields Often…</vt:lpstr>
      <vt:lpstr>Brownfield development ASAP</vt:lpstr>
      <vt:lpstr>Brownfields Repurposed</vt:lpstr>
      <vt:lpstr>What is the Hold-up?</vt:lpstr>
      <vt:lpstr>Community Improvement Plan</vt:lpstr>
      <vt:lpstr>Therefore …</vt:lpstr>
      <vt:lpstr>Proactive on Brownfields</vt:lpstr>
      <vt:lpstr>Community Development Team</vt:lpstr>
      <vt:lpstr>Proactive Brownfields Program</vt:lpstr>
      <vt:lpstr>Brownfields Inventory</vt:lpstr>
      <vt:lpstr>Privately owned Brownfields</vt:lpstr>
      <vt:lpstr>Municipal Brownfields</vt:lpstr>
      <vt:lpstr>Revisiting the Uncertainties</vt:lpstr>
      <vt:lpstr>Brownfields Studies for Rehab</vt:lpstr>
      <vt:lpstr>Designated Substance Surveys (DSS)</vt:lpstr>
      <vt:lpstr>Objectives of DSS</vt:lpstr>
      <vt:lpstr>Environmental site assessments</vt:lpstr>
      <vt:lpstr>Environmental site assessments</vt:lpstr>
      <vt:lpstr>Environmental site assessments</vt:lpstr>
      <vt:lpstr>Remediation &amp; Restoration </vt:lpstr>
      <vt:lpstr>Remediation &amp; Restoration</vt:lpstr>
      <vt:lpstr>Weighing the Possibilities</vt:lpstr>
      <vt:lpstr>Risk Assessment</vt:lpstr>
      <vt:lpstr>Risk Assessment &amp; Management</vt:lpstr>
      <vt:lpstr>Record of Site Condition (RSC)</vt:lpstr>
      <vt:lpstr>Record of Site Condition</vt:lpstr>
      <vt:lpstr>Get Proactive on Brownfields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Desbiens</dc:creator>
  <cp:lastModifiedBy>John Desbiens</cp:lastModifiedBy>
  <cp:revision>100</cp:revision>
  <cp:lastPrinted>2015-09-15T18:29:31Z</cp:lastPrinted>
  <dcterms:created xsi:type="dcterms:W3CDTF">2015-09-02T19:32:48Z</dcterms:created>
  <dcterms:modified xsi:type="dcterms:W3CDTF">2015-09-16T16:46:43Z</dcterms:modified>
</cp:coreProperties>
</file>